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9"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SZGNiB6YZPka5XwatLg2xg==" hashData="zoh4TJpHWcyyyS8EWu7qTMS9JhQ="/>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91D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511" autoAdjust="0"/>
  </p:normalViewPr>
  <p:slideViewPr>
    <p:cSldViewPr snapToGrid="0" snapToObjects="1">
      <p:cViewPr>
        <p:scale>
          <a:sx n="165" d="100"/>
          <a:sy n="165" d="100"/>
        </p:scale>
        <p:origin x="-824" y="7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12A80B-6562-5649-BDF5-3E1BB92A8D0D}" type="datetimeFigureOut">
              <a:rPr lang="en-US" smtClean="0"/>
              <a:t>10/1/15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DBC611-4A87-BD40-B1EE-1639723C5C3A}" type="slidenum">
              <a:rPr lang="en-US" smtClean="0"/>
              <a:t>‹#›</a:t>
            </a:fld>
            <a:endParaRPr lang="en-US"/>
          </a:p>
        </p:txBody>
      </p:sp>
    </p:spTree>
    <p:extLst>
      <p:ext uri="{BB962C8B-B14F-4D97-AF65-F5344CB8AC3E}">
        <p14:creationId xmlns:p14="http://schemas.microsoft.com/office/powerpoint/2010/main" val="34589778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defTabSz="897301">
              <a:defRPr/>
            </a:pPr>
            <a:r>
              <a:rPr lang="en-US" dirty="0" smtClean="0"/>
              <a:t>Today, we</a:t>
            </a:r>
            <a:r>
              <a:rPr lang="en-US" baseline="0" dirty="0" smtClean="0"/>
              <a:t> have exciting news about a new product joining our Slim &amp; Sassy weight management line. This proprietary product is called CONTROL, and its main benefit—you guessed it—is appetite control. </a:t>
            </a:r>
            <a:endParaRPr lang="en-US" dirty="0"/>
          </a:p>
        </p:txBody>
      </p:sp>
      <p:sp>
        <p:nvSpPr>
          <p:cNvPr id="4" name="Slide Number Placeholder 3"/>
          <p:cNvSpPr>
            <a:spLocks noGrp="1"/>
          </p:cNvSpPr>
          <p:nvPr>
            <p:ph type="sldNum" sz="quarter" idx="10"/>
          </p:nvPr>
        </p:nvSpPr>
        <p:spPr/>
        <p:txBody>
          <a:bodyPr/>
          <a:lstStyle/>
          <a:p>
            <a:fld id="{7759F07D-851E-4011-9CCC-609CEA3A4AB0}" type="slidenum">
              <a:rPr lang="en-US" smtClean="0"/>
              <a:t>1</a:t>
            </a:fld>
            <a:endParaRPr lang="en-US"/>
          </a:p>
        </p:txBody>
      </p:sp>
    </p:spTree>
    <p:extLst>
      <p:ext uri="{BB962C8B-B14F-4D97-AF65-F5344CB8AC3E}">
        <p14:creationId xmlns:p14="http://schemas.microsoft.com/office/powerpoint/2010/main" val="1930975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defTabSz="914350">
              <a:defRPr/>
            </a:pPr>
            <a:r>
              <a:rPr lang="en-US" dirty="0" smtClean="0"/>
              <a:t>If you struggle with weight like many, you’ve probably figured out what scientists and doctors already know: that there is no magic weight loss pill. We just can’t keep eating too much and exercising too little and then expect a pill to fix it.</a:t>
            </a:r>
          </a:p>
          <a:p>
            <a:r>
              <a:rPr lang="en-US" dirty="0" smtClean="0"/>
              <a:t>Successful weight loss requires lifestyle improvements. Weight management is right at the foundation of our doTERRA Wellness Lifestyle,</a:t>
            </a:r>
            <a:r>
              <a:rPr lang="en-US" baseline="0" dirty="0" smtClean="0"/>
              <a:t> and if you like it or not, it involves eating right and exercising. T</a:t>
            </a:r>
            <a:r>
              <a:rPr lang="en-US" dirty="0" smtClean="0"/>
              <a:t>hese lifestyle improvements need to be long-term changes to really get lasting results. </a:t>
            </a:r>
          </a:p>
          <a:p>
            <a:r>
              <a:rPr lang="en-US" dirty="0" smtClean="0"/>
              <a:t>Our current Slim &amp; Sassy program already provides excellent products</a:t>
            </a:r>
            <a:r>
              <a:rPr lang="en-US" baseline="0" dirty="0" smtClean="0"/>
              <a:t> and tools to help people reach their goals, including the Slim &amp; Sassy Metabolic essential oil blend and our high-protein Trim Shakes.</a:t>
            </a:r>
            <a:endParaRPr lang="en-US" dirty="0" smtClean="0"/>
          </a:p>
          <a:p>
            <a:r>
              <a:rPr lang="en-US" dirty="0" smtClean="0"/>
              <a:t>However,</a:t>
            </a:r>
            <a:r>
              <a:rPr lang="en-US" baseline="0" dirty="0" smtClean="0"/>
              <a:t> f</a:t>
            </a:r>
            <a:r>
              <a:rPr lang="en-US" dirty="0" smtClean="0"/>
              <a:t>or most of us, the greatest challenges are the cravings and snacking that sneak up on us in between meals or after dinner. Wouldn’t it be nice to have a product that can help</a:t>
            </a:r>
            <a:r>
              <a:rPr lang="en-US" baseline="0" dirty="0" smtClean="0"/>
              <a:t> us gain more appetite control?</a:t>
            </a:r>
          </a:p>
          <a:p>
            <a:endParaRPr lang="en-US" dirty="0"/>
          </a:p>
        </p:txBody>
      </p:sp>
      <p:sp>
        <p:nvSpPr>
          <p:cNvPr id="4" name="Slide Number Placeholder 3"/>
          <p:cNvSpPr>
            <a:spLocks noGrp="1"/>
          </p:cNvSpPr>
          <p:nvPr>
            <p:ph type="sldNum" sz="quarter" idx="10"/>
          </p:nvPr>
        </p:nvSpPr>
        <p:spPr/>
        <p:txBody>
          <a:bodyPr/>
          <a:lstStyle/>
          <a:p>
            <a:fld id="{12B0923C-71F6-4E8E-9B5B-7A911F038892}" type="slidenum">
              <a:rPr lang="en-US" smtClean="0"/>
              <a:t>2</a:t>
            </a:fld>
            <a:endParaRPr lang="en-US"/>
          </a:p>
        </p:txBody>
      </p:sp>
    </p:spTree>
    <p:extLst>
      <p:ext uri="{BB962C8B-B14F-4D97-AF65-F5344CB8AC3E}">
        <p14:creationId xmlns:p14="http://schemas.microsoft.com/office/powerpoint/2010/main" val="3952613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defTabSz="914350">
              <a:defRPr/>
            </a:pPr>
            <a:r>
              <a:rPr lang="en-US" dirty="0" smtClean="0"/>
              <a:t>Recently, a new product joined our Slim &amp; Sassy weight management line. This proprietary product is called CONTROL, and its main benefit—you guessed it—is appetite control. This breakthrough product controls cravings by helping the body feel full. </a:t>
            </a:r>
          </a:p>
          <a:p>
            <a:pPr defTabSz="914350">
              <a:defRPr/>
            </a:pPr>
            <a:r>
              <a:rPr lang="en-US" dirty="0" smtClean="0"/>
              <a:t>Control features a revolutionary extract made from spinach called </a:t>
            </a:r>
            <a:r>
              <a:rPr lang="en-US" dirty="0" err="1" smtClean="0"/>
              <a:t>Appethyl</a:t>
            </a:r>
            <a:r>
              <a:rPr lang="en-US" dirty="0" smtClean="0"/>
              <a:t>. This extract has been developed at the prestigious Lund</a:t>
            </a:r>
            <a:r>
              <a:rPr lang="en-US" baseline="0" dirty="0" smtClean="0"/>
              <a:t> University in Sweden and it took 8 years of research.  And, the best news is that doTERRA has acquired the exclusive rights to </a:t>
            </a:r>
            <a:r>
              <a:rPr lang="en-US" baseline="0" dirty="0" err="1" smtClean="0"/>
              <a:t>Appethyl</a:t>
            </a:r>
            <a:r>
              <a:rPr lang="en-US" baseline="0" dirty="0" smtClean="0"/>
              <a:t> for our sales channels worldwide!</a:t>
            </a:r>
            <a:endParaRPr lang="en-US" dirty="0" smtClean="0"/>
          </a:p>
          <a:p>
            <a:r>
              <a:rPr lang="en-US" dirty="0" smtClean="0"/>
              <a:t>The extract is very unique, because [click animation] it uses only the green chloroplasts</a:t>
            </a:r>
            <a:r>
              <a:rPr lang="en-US" baseline="0" dirty="0" smtClean="0"/>
              <a:t> within the spinach cells, and [click animation] in these chloroplasts there are membrane structures called “thylakoids” that look like stacks of coins. These thylakoids is what we’re after, because they can bind dietary fats.</a:t>
            </a:r>
            <a:endParaRPr lang="en-US" dirty="0" smtClean="0"/>
          </a:p>
          <a:p>
            <a:r>
              <a:rPr lang="en-US" dirty="0" err="1" smtClean="0"/>
              <a:t>Appethyl</a:t>
            </a:r>
            <a:r>
              <a:rPr lang="en-US" dirty="0" smtClean="0"/>
              <a:t> works so well, many people feel reduced appetite and cravings after the first try! In fact, there are 8 human clinical studies showing that it reduces appetite and cravings, and that it helps people lose weight when used as part of a weight-management program. </a:t>
            </a:r>
          </a:p>
        </p:txBody>
      </p:sp>
      <p:sp>
        <p:nvSpPr>
          <p:cNvPr id="4" name="Slide Number Placeholder 3"/>
          <p:cNvSpPr>
            <a:spLocks noGrp="1"/>
          </p:cNvSpPr>
          <p:nvPr>
            <p:ph type="sldNum" sz="quarter" idx="10"/>
          </p:nvPr>
        </p:nvSpPr>
        <p:spPr/>
        <p:txBody>
          <a:bodyPr/>
          <a:lstStyle/>
          <a:p>
            <a:fld id="{7759F07D-851E-4011-9CCC-609CEA3A4AB0}" type="slidenum">
              <a:rPr lang="en-US" smtClean="0"/>
              <a:t>3</a:t>
            </a:fld>
            <a:endParaRPr lang="en-US"/>
          </a:p>
        </p:txBody>
      </p:sp>
    </p:spTree>
    <p:extLst>
      <p:ext uri="{BB962C8B-B14F-4D97-AF65-F5344CB8AC3E}">
        <p14:creationId xmlns:p14="http://schemas.microsoft.com/office/powerpoint/2010/main" val="124290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the results of one of these clinical studies. You</a:t>
            </a:r>
            <a:r>
              <a:rPr lang="en-US" baseline="0" dirty="0" smtClean="0"/>
              <a:t> can see the hunger ratings in the blue bars before and after breakfast and 4 hours thereafter. As you would expect, people are very hungry before breakfast, shown on the left-most bar. The breakfast suppresses hunger for about 2 hours (120 min), and at 3 and 4 hours you can see hunger ratings go up again as lunch time approaches. </a:t>
            </a:r>
          </a:p>
          <a:p>
            <a:r>
              <a:rPr lang="en-US" baseline="0" dirty="0" smtClean="0"/>
              <a:t>Now, let’s see what happens when the same people ate the same breakfast except this time with the </a:t>
            </a:r>
            <a:r>
              <a:rPr lang="en-US" baseline="0" dirty="0" err="1" smtClean="0"/>
              <a:t>Appethyl</a:t>
            </a:r>
            <a:r>
              <a:rPr lang="en-US" baseline="0" dirty="0" smtClean="0"/>
              <a:t> spinach extract…</a:t>
            </a:r>
            <a:endParaRPr lang="en-US" dirty="0"/>
          </a:p>
        </p:txBody>
      </p:sp>
      <p:sp>
        <p:nvSpPr>
          <p:cNvPr id="4" name="Slide Number Placeholder 3"/>
          <p:cNvSpPr>
            <a:spLocks noGrp="1"/>
          </p:cNvSpPr>
          <p:nvPr>
            <p:ph type="sldNum" sz="quarter" idx="10"/>
          </p:nvPr>
        </p:nvSpPr>
        <p:spPr/>
        <p:txBody>
          <a:bodyPr/>
          <a:lstStyle/>
          <a:p>
            <a:fld id="{12B0923C-71F6-4E8E-9B5B-7A911F038892}" type="slidenum">
              <a:rPr lang="en-US" smtClean="0"/>
              <a:t>4</a:t>
            </a:fld>
            <a:endParaRPr lang="en-US"/>
          </a:p>
        </p:txBody>
      </p:sp>
    </p:spTree>
    <p:extLst>
      <p:ext uri="{BB962C8B-B14F-4D97-AF65-F5344CB8AC3E}">
        <p14:creationId xmlns:p14="http://schemas.microsoft.com/office/powerpoint/2010/main" val="3081501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t>
            </a:r>
            <a:r>
              <a:rPr lang="en-US" baseline="0" dirty="0" err="1" smtClean="0"/>
              <a:t>Appethyl</a:t>
            </a:r>
            <a:r>
              <a:rPr lang="en-US" baseline="0" dirty="0" smtClean="0"/>
              <a:t> data is shown in the green bars. And you can see how </a:t>
            </a:r>
            <a:r>
              <a:rPr lang="en-US" baseline="0" dirty="0" err="1" smtClean="0"/>
              <a:t>Appethyl</a:t>
            </a:r>
            <a:r>
              <a:rPr lang="en-US" baseline="0" dirty="0" smtClean="0"/>
              <a:t> reduced hunger ratings by over 50% 3 to 4 hours after breakfast. That’s right before lunch, or when it matters the most. This is a very noticeable reduction in hunger ratings, and this has been reproduced in several other studies. </a:t>
            </a:r>
          </a:p>
          <a:p>
            <a:pPr defTabSz="897301">
              <a:defRPr/>
            </a:pPr>
            <a:r>
              <a:rPr lang="en-US" dirty="0" smtClean="0"/>
              <a:t>So, how does </a:t>
            </a:r>
            <a:r>
              <a:rPr lang="en-US" dirty="0" err="1" smtClean="0"/>
              <a:t>Appethyl</a:t>
            </a:r>
            <a:r>
              <a:rPr lang="en-US" dirty="0" smtClean="0"/>
              <a:t> work? Essentially, it works by helping our digestive system signal to the brain that we are full. Let’s explain…</a:t>
            </a:r>
          </a:p>
          <a:p>
            <a:endParaRPr lang="en-US" dirty="0"/>
          </a:p>
        </p:txBody>
      </p:sp>
      <p:sp>
        <p:nvSpPr>
          <p:cNvPr id="4" name="Slide Number Placeholder 3"/>
          <p:cNvSpPr>
            <a:spLocks noGrp="1"/>
          </p:cNvSpPr>
          <p:nvPr>
            <p:ph type="sldNum" sz="quarter" idx="10"/>
          </p:nvPr>
        </p:nvSpPr>
        <p:spPr/>
        <p:txBody>
          <a:bodyPr/>
          <a:lstStyle/>
          <a:p>
            <a:fld id="{12B0923C-71F6-4E8E-9B5B-7A911F038892}" type="slidenum">
              <a:rPr lang="en-US" smtClean="0"/>
              <a:t>5</a:t>
            </a:fld>
            <a:endParaRPr lang="en-US"/>
          </a:p>
        </p:txBody>
      </p:sp>
    </p:spTree>
    <p:extLst>
      <p:ext uri="{BB962C8B-B14F-4D97-AF65-F5344CB8AC3E}">
        <p14:creationId xmlns:p14="http://schemas.microsoft.com/office/powerpoint/2010/main" val="3209429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Nature</a:t>
            </a:r>
            <a:r>
              <a:rPr lang="en-US" baseline="0" dirty="0" smtClean="0"/>
              <a:t> created o</a:t>
            </a:r>
            <a:r>
              <a:rPr lang="en-US" dirty="0" smtClean="0"/>
              <a:t>ur digestive system </a:t>
            </a:r>
            <a:r>
              <a:rPr lang="en-US" baseline="0" dirty="0" smtClean="0"/>
              <a:t>to deal with rough and completely unrefined diets, and in ancient times it used to take the entire 23 feet of small intestine to get the fats digested and absorbed. That’s shown here in the dark pink color. So some fat made it all the way to the lower end of the small intestine. </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682440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In the wall of the lower intestine we have special</a:t>
            </a:r>
            <a:r>
              <a:rPr lang="en-US" baseline="0" dirty="0" smtClean="0"/>
              <a:t> receptors that detect undigested fat. And as soon as there is fat in the lower intestine …</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337033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 </a:t>
            </a:r>
            <a:r>
              <a:rPr lang="en-US" baseline="0" dirty="0" smtClean="0"/>
              <a:t>these receptors send a powerful message (CCK, cholecystokinin) to the brain saying: “Don’t eat! I’m full!” That’s how we all should control our food intake naturally.</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401275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Today, however, we eat</a:t>
            </a:r>
            <a:r>
              <a:rPr lang="en-US" baseline="0" dirty="0" smtClean="0"/>
              <a:t> refined foods that are easier and faster to digest than our ancient diets. So the fats in today’s diets are digested and taken up quickly in the upper intestine and they hardly ever make it down into the lower intestine. Plus, people who diet often eat fat-free foods.</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4195126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And because of that, these fat</a:t>
            </a:r>
            <a:r>
              <a:rPr lang="en-US" baseline="0" dirty="0" smtClean="0"/>
              <a:t> receptors in the lower intestine are not turned on, and so they cannot tell the brain to stop eating. That’s why it’s so easy to overeat these days. </a:t>
            </a:r>
            <a:r>
              <a:rPr lang="en-US" dirty="0"/>
              <a:t>There is nothing wrong with our digestive system, but it doesn't work well with the modern 'pre-chewed' </a:t>
            </a:r>
            <a:r>
              <a:rPr lang="en-US" dirty="0" smtClean="0"/>
              <a:t>refined foods. </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551619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Now</a:t>
            </a:r>
            <a:r>
              <a:rPr lang="en-US" baseline="0" dirty="0" smtClean="0"/>
              <a:t> this is where our Slim &amp; Sassy Control comes in. On the left side you see fat digestion without Control and on the right with Control. As you can see, Control slows down fat uptake from modern diets so that it shows up in the lower intestine like it used to in ancient times.</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445357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And now our natural way of controlling appetite is</a:t>
            </a:r>
            <a:r>
              <a:rPr lang="en-US" baseline="0" dirty="0" smtClean="0"/>
              <a:t> working again: The receptors in the lower intestine see some undigested fat and they tell the brain: “Don’t eat, I’m full.” </a:t>
            </a:r>
            <a:r>
              <a:rPr lang="en-US" dirty="0"/>
              <a:t>Slim &amp; Sassy Control slows </a:t>
            </a:r>
            <a:r>
              <a:rPr lang="en-US" dirty="0" smtClean="0"/>
              <a:t>down </a:t>
            </a:r>
            <a:r>
              <a:rPr lang="en-US" dirty="0"/>
              <a:t>fat digestion </a:t>
            </a:r>
            <a:r>
              <a:rPr lang="en-US" dirty="0" smtClean="0"/>
              <a:t>and uptake; </a:t>
            </a:r>
            <a:r>
              <a:rPr lang="en-US" dirty="0"/>
              <a:t>it’s giving </a:t>
            </a:r>
            <a:r>
              <a:rPr lang="en-US" dirty="0" smtClean="0"/>
              <a:t>our </a:t>
            </a:r>
            <a:r>
              <a:rPr lang="en-US" dirty="0"/>
              <a:t>intestinal messengers time to be released and communicate to the brain that we are satisfied</a:t>
            </a:r>
            <a:r>
              <a:rPr lang="en-US" dirty="0" smtClean="0"/>
              <a:t>.</a:t>
            </a:r>
            <a:endParaRPr lang="en-US" dirty="0"/>
          </a:p>
        </p:txBody>
      </p:sp>
      <p:sp>
        <p:nvSpPr>
          <p:cNvPr id="4" name="Slide Number Placeholder 3"/>
          <p:cNvSpPr>
            <a:spLocks noGrp="1"/>
          </p:cNvSpPr>
          <p:nvPr>
            <p:ph type="sldNum" sz="quarter" idx="10"/>
          </p:nvPr>
        </p:nvSpPr>
        <p:spPr/>
        <p:txBody>
          <a:bodyPr/>
          <a:lstStyle/>
          <a:p>
            <a:fld id="{BF454475-7DAC-4F32-B0EF-2F84E3AB3E99}"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404925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defTabSz="897252">
              <a:defRPr/>
            </a:pPr>
            <a:r>
              <a:rPr lang="en-US" dirty="0" smtClean="0"/>
              <a:t>So essentially,</a:t>
            </a:r>
            <a:r>
              <a:rPr lang="en-US" baseline="0" dirty="0" smtClean="0"/>
              <a:t> Control is</a:t>
            </a:r>
            <a:r>
              <a:rPr lang="en-US" dirty="0" smtClean="0"/>
              <a:t> restoring the natural way to control food intake.</a:t>
            </a:r>
          </a:p>
          <a:p>
            <a:endParaRPr lang="en-US" dirty="0" smtClean="0"/>
          </a:p>
          <a:p>
            <a:r>
              <a:rPr lang="en-US" dirty="0" smtClean="0"/>
              <a:t>As you can imagine, it takes time for this to happen, and the action lasts for 4 to 6 hours. So, keeping this in mind, here’s how to take Slim &amp; Sassy Control: If you’re like me and your biggest problem is snacking after dinner, then take it with lunch. If you tend to snack throughout the day, then take it with breakfast. </a:t>
            </a:r>
            <a:endParaRPr lang="en-US" dirty="0"/>
          </a:p>
        </p:txBody>
      </p:sp>
      <p:sp>
        <p:nvSpPr>
          <p:cNvPr id="4" name="Slide Number Placeholder 3"/>
          <p:cNvSpPr>
            <a:spLocks noGrp="1"/>
          </p:cNvSpPr>
          <p:nvPr>
            <p:ph type="sldNum" sz="quarter" idx="10"/>
          </p:nvPr>
        </p:nvSpPr>
        <p:spPr/>
        <p:txBody>
          <a:bodyPr/>
          <a:lstStyle/>
          <a:p>
            <a:fld id="{7759F07D-851E-4011-9CCC-609CEA3A4AB0}" type="slidenum">
              <a:rPr lang="en-US" smtClean="0"/>
              <a:t>13</a:t>
            </a:fld>
            <a:endParaRPr lang="en-US"/>
          </a:p>
        </p:txBody>
      </p:sp>
    </p:spTree>
    <p:extLst>
      <p:ext uri="{BB962C8B-B14F-4D97-AF65-F5344CB8AC3E}">
        <p14:creationId xmlns:p14="http://schemas.microsoft.com/office/powerpoint/2010/main" val="3681502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aseline="0" dirty="0" smtClean="0"/>
              <a:t>Control comes in 2 product forms: an instant mix in a stick pack and snack bars in 3 flavors. All will provide the full clinical amount of </a:t>
            </a:r>
            <a:r>
              <a:rPr lang="en-US" baseline="0" dirty="0" err="1" smtClean="0"/>
              <a:t>Appethyl</a:t>
            </a:r>
            <a:r>
              <a:rPr lang="en-US" baseline="0" dirty="0" smtClean="0"/>
              <a:t>, which is 5 grams, plus the </a:t>
            </a:r>
            <a:r>
              <a:rPr lang="en-US" baseline="0" dirty="0" err="1" smtClean="0"/>
              <a:t>Solathin</a:t>
            </a:r>
            <a:r>
              <a:rPr lang="en-US" baseline="0" dirty="0" smtClean="0"/>
              <a:t> extract you know from our Trim Shakes. </a:t>
            </a:r>
            <a:r>
              <a:rPr lang="en-US" baseline="0" dirty="0" err="1" smtClean="0"/>
              <a:t>Solathin</a:t>
            </a:r>
            <a:r>
              <a:rPr lang="en-US" baseline="0" dirty="0" smtClean="0"/>
              <a:t> also works on appetite reduction.</a:t>
            </a:r>
            <a:endParaRPr lang="en-US" dirty="0"/>
          </a:p>
        </p:txBody>
      </p:sp>
      <p:sp>
        <p:nvSpPr>
          <p:cNvPr id="4" name="Slide Number Placeholder 3"/>
          <p:cNvSpPr>
            <a:spLocks noGrp="1"/>
          </p:cNvSpPr>
          <p:nvPr>
            <p:ph type="sldNum" sz="quarter" idx="10"/>
          </p:nvPr>
        </p:nvSpPr>
        <p:spPr/>
        <p:txBody>
          <a:bodyPr/>
          <a:lstStyle/>
          <a:p>
            <a:fld id="{7759F07D-851E-4011-9CCC-609CEA3A4AB0}" type="slidenum">
              <a:rPr lang="en-US" smtClean="0"/>
              <a:t>14</a:t>
            </a:fld>
            <a:endParaRPr lang="en-US"/>
          </a:p>
        </p:txBody>
      </p:sp>
    </p:spTree>
    <p:extLst>
      <p:ext uri="{BB962C8B-B14F-4D97-AF65-F5344CB8AC3E}">
        <p14:creationId xmlns:p14="http://schemas.microsoft.com/office/powerpoint/2010/main" val="3188702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Our Control Instant Mix is designed to be mixed</a:t>
            </a:r>
            <a:r>
              <a:rPr lang="en-US" baseline="0" dirty="0" smtClean="0"/>
              <a:t> into 4 to 8 ounces of water. You’ll take it with breakfast or lunch. And make sure these meals contain a little bit of healthy fat. So, for example, you could make a Trim Shake with milk or soy milk, or a Trim Shake smoothie with some avocado. Or a salad with a little olive oil and nuts. The sky is the limit for recipes. </a:t>
            </a:r>
            <a:endParaRPr lang="en-US" dirty="0"/>
          </a:p>
        </p:txBody>
      </p:sp>
      <p:sp>
        <p:nvSpPr>
          <p:cNvPr id="4" name="Slide Number Placeholder 3"/>
          <p:cNvSpPr>
            <a:spLocks noGrp="1"/>
          </p:cNvSpPr>
          <p:nvPr>
            <p:ph type="sldNum" sz="quarter" idx="10"/>
          </p:nvPr>
        </p:nvSpPr>
        <p:spPr/>
        <p:txBody>
          <a:bodyPr/>
          <a:lstStyle/>
          <a:p>
            <a:fld id="{7759F07D-851E-4011-9CCC-609CEA3A4AB0}" type="slidenum">
              <a:rPr lang="en-US" smtClean="0"/>
              <a:t>15</a:t>
            </a:fld>
            <a:endParaRPr lang="en-US"/>
          </a:p>
        </p:txBody>
      </p:sp>
    </p:spTree>
    <p:extLst>
      <p:ext uri="{BB962C8B-B14F-4D97-AF65-F5344CB8AC3E}">
        <p14:creationId xmlns:p14="http://schemas.microsoft.com/office/powerpoint/2010/main" val="4279084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a:t>
            </a:r>
            <a:r>
              <a:rPr lang="en-US" baseline="0" dirty="0" smtClean="0"/>
              <a:t> bars already contain healthy fats, plus fiber and—of course—</a:t>
            </a:r>
            <a:r>
              <a:rPr lang="en-US" baseline="0" dirty="0" err="1" smtClean="0"/>
              <a:t>Appethyl</a:t>
            </a:r>
            <a:r>
              <a:rPr lang="en-US" baseline="0" dirty="0" smtClean="0"/>
              <a:t>. They come in 3 delicious flavors, and they can be taken anytime, with our without other foods. They are great as mid morning or mid-afternoon snacks. </a:t>
            </a:r>
          </a:p>
        </p:txBody>
      </p:sp>
      <p:sp>
        <p:nvSpPr>
          <p:cNvPr id="4" name="Slide Number Placeholder 3"/>
          <p:cNvSpPr>
            <a:spLocks noGrp="1"/>
          </p:cNvSpPr>
          <p:nvPr>
            <p:ph type="sldNum" sz="quarter" idx="10"/>
          </p:nvPr>
        </p:nvSpPr>
        <p:spPr/>
        <p:txBody>
          <a:bodyPr/>
          <a:lstStyle/>
          <a:p>
            <a:fld id="{7759F07D-851E-4011-9CCC-609CEA3A4AB0}" type="slidenum">
              <a:rPr lang="en-US" smtClean="0"/>
              <a:t>16</a:t>
            </a:fld>
            <a:endParaRPr lang="en-US"/>
          </a:p>
        </p:txBody>
      </p:sp>
    </p:spTree>
    <p:extLst>
      <p:ext uri="{BB962C8B-B14F-4D97-AF65-F5344CB8AC3E}">
        <p14:creationId xmlns:p14="http://schemas.microsoft.com/office/powerpoint/2010/main" val="2853835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We believe that our </a:t>
            </a:r>
            <a:r>
              <a:rPr lang="en-US" dirty="0" err="1" smtClean="0"/>
              <a:t>Appethyl</a:t>
            </a:r>
            <a:r>
              <a:rPr lang="en-US" dirty="0" smtClean="0"/>
              <a:t> spinach extract is by far the best researched and most effective weight management ingredient we’ve seen, and it’s nothing short of amazing! We have secured the exclusive rights to </a:t>
            </a:r>
            <a:r>
              <a:rPr lang="en-US" dirty="0" err="1" smtClean="0"/>
              <a:t>Appethyl</a:t>
            </a:r>
            <a:r>
              <a:rPr lang="en-US" dirty="0" smtClean="0"/>
              <a:t> in our business channel, and we’re excited to provide the full clinically tested amount in each serving of Slim &amp; Sassy Control. </a:t>
            </a:r>
          </a:p>
          <a:p>
            <a:r>
              <a:rPr lang="en-US" dirty="0" smtClean="0"/>
              <a:t>We recommend using Control as part of the doTERRA Slim &amp; Sassy program, and we’re confident that Control will help you take control of the long-lasting lifestyle improvements that lead to successful weight loss. </a:t>
            </a:r>
          </a:p>
          <a:p>
            <a:endParaRPr lang="en-US" dirty="0"/>
          </a:p>
        </p:txBody>
      </p:sp>
      <p:sp>
        <p:nvSpPr>
          <p:cNvPr id="4" name="Slide Number Placeholder 3"/>
          <p:cNvSpPr>
            <a:spLocks noGrp="1"/>
          </p:cNvSpPr>
          <p:nvPr>
            <p:ph type="sldNum" sz="quarter" idx="10"/>
          </p:nvPr>
        </p:nvSpPr>
        <p:spPr/>
        <p:txBody>
          <a:bodyPr/>
          <a:lstStyle/>
          <a:p>
            <a:fld id="{7759F07D-851E-4011-9CCC-609CEA3A4AB0}" type="slidenum">
              <a:rPr lang="en-US" smtClean="0"/>
              <a:t>17</a:t>
            </a:fld>
            <a:endParaRPr lang="en-US"/>
          </a:p>
        </p:txBody>
      </p:sp>
    </p:spTree>
    <p:extLst>
      <p:ext uri="{BB962C8B-B14F-4D97-AF65-F5344CB8AC3E}">
        <p14:creationId xmlns:p14="http://schemas.microsoft.com/office/powerpoint/2010/main" val="1484432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117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06BA502E-48DA-4CAD-8D83-C5E7F4753CEF}" type="datetimeFigureOut">
              <a:rPr lang="en-US" smtClean="0"/>
              <a:t>10/1/15</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735963DF-74AF-486A-BBB5-472BB322732F}" type="slidenum">
              <a:rPr lang="en-US" smtClean="0"/>
              <a:t>‹#›</a:t>
            </a:fld>
            <a:endParaRPr lang="en-US"/>
          </a:p>
        </p:txBody>
      </p:sp>
    </p:spTree>
    <p:extLst>
      <p:ext uri="{BB962C8B-B14F-4D97-AF65-F5344CB8AC3E}">
        <p14:creationId xmlns:p14="http://schemas.microsoft.com/office/powerpoint/2010/main" val="1066772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1"/>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06BA502E-48DA-4CAD-8D83-C5E7F4753CEF}" type="datetimeFigureOut">
              <a:rPr lang="en-US" smtClean="0"/>
              <a:t>10/1/15</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735963DF-74AF-486A-BBB5-472BB322732F}" type="slidenum">
              <a:rPr lang="en-US" smtClean="0"/>
              <a:t>‹#›</a:t>
            </a:fld>
            <a:endParaRPr lang="en-US"/>
          </a:p>
        </p:txBody>
      </p:sp>
    </p:spTree>
    <p:extLst>
      <p:ext uri="{BB962C8B-B14F-4D97-AF65-F5344CB8AC3E}">
        <p14:creationId xmlns:p14="http://schemas.microsoft.com/office/powerpoint/2010/main" val="3823975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p>
            <a:fld id="{06BA502E-48DA-4CAD-8D83-C5E7F4753CEF}" type="datetimeFigureOut">
              <a:rPr lang="en-US" smtClean="0"/>
              <a:t>10/1/15</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p>
            <a:fld id="{735963DF-74AF-486A-BBB5-472BB322732F}" type="slidenum">
              <a:rPr lang="en-US" smtClean="0"/>
              <a:t>‹#›</a:t>
            </a:fld>
            <a:endParaRPr lang="en-US"/>
          </a:p>
        </p:txBody>
      </p:sp>
    </p:spTree>
    <p:extLst>
      <p:ext uri="{BB962C8B-B14F-4D97-AF65-F5344CB8AC3E}">
        <p14:creationId xmlns:p14="http://schemas.microsoft.com/office/powerpoint/2010/main" val="2399088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2"/>
            <a:ext cx="2133600" cy="365125"/>
          </a:xfrm>
          <a:prstGeom prst="rect">
            <a:avLst/>
          </a:prstGeom>
        </p:spPr>
        <p:txBody>
          <a:bodyPr/>
          <a:lstStyle/>
          <a:p>
            <a:fld id="{06BA502E-48DA-4CAD-8D83-C5E7F4753CEF}" type="datetimeFigureOut">
              <a:rPr lang="en-US" smtClean="0"/>
              <a:t>10/1/15</a:t>
            </a:fld>
            <a:endParaRPr lang="en-US"/>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p>
            <a:fld id="{735963DF-74AF-486A-BBB5-472BB322732F}" type="slidenum">
              <a:rPr lang="en-US" smtClean="0"/>
              <a:t>‹#›</a:t>
            </a:fld>
            <a:endParaRPr lang="en-US"/>
          </a:p>
        </p:txBody>
      </p:sp>
    </p:spTree>
    <p:extLst>
      <p:ext uri="{BB962C8B-B14F-4D97-AF65-F5344CB8AC3E}">
        <p14:creationId xmlns:p14="http://schemas.microsoft.com/office/powerpoint/2010/main" val="27491728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239792" cy="6858000"/>
          </a:xfrm>
          <a:prstGeom prst="rect">
            <a:avLst/>
          </a:prstGeom>
          <a:solidFill>
            <a:srgbClr val="B791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ounded Rectangle 7"/>
          <p:cNvSpPr/>
          <p:nvPr userDrawn="1"/>
        </p:nvSpPr>
        <p:spPr>
          <a:xfrm>
            <a:off x="142318" y="138910"/>
            <a:ext cx="8955156" cy="6580180"/>
          </a:xfrm>
          <a:prstGeom prst="roundRect">
            <a:avLst>
              <a:gd name="adj" fmla="val 4419"/>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405516" y="314875"/>
            <a:ext cx="1707827" cy="309358"/>
          </a:xfrm>
          <a:prstGeom prst="rect">
            <a:avLst/>
          </a:prstGeom>
        </p:spPr>
      </p:pic>
      <p:sp>
        <p:nvSpPr>
          <p:cNvPr id="10" name="TextBox 12"/>
          <p:cNvSpPr txBox="1">
            <a:spLocks noChangeArrowheads="1"/>
          </p:cNvSpPr>
          <p:nvPr userDrawn="1"/>
        </p:nvSpPr>
        <p:spPr bwMode="auto">
          <a:xfrm>
            <a:off x="6443494" y="6366676"/>
            <a:ext cx="2427432" cy="287543"/>
          </a:xfrm>
          <a:prstGeom prst="rect">
            <a:avLst/>
          </a:prstGeom>
          <a:noFill/>
          <a:ln w="9525">
            <a:noFill/>
            <a:miter lim="800000"/>
            <a:headEnd/>
            <a:tailEnd/>
          </a:ln>
        </p:spPr>
        <p:txBody>
          <a:bodyPr lIns="101882" tIns="50941" rIns="101882" bIns="50941">
            <a:spAutoFit/>
          </a:bodyPr>
          <a:lstStyle/>
          <a:p>
            <a:pPr algn="r"/>
            <a:r>
              <a:rPr lang="en-US" sz="1200" kern="1200" dirty="0" smtClean="0">
                <a:solidFill>
                  <a:schemeClr val="tx1"/>
                </a:solidFill>
                <a:latin typeface="+mn-lt"/>
                <a:ea typeface="+mn-ea"/>
                <a:cs typeface="+mn-cs"/>
              </a:rPr>
              <a:t>© 2015 </a:t>
            </a:r>
            <a:r>
              <a:rPr lang="en-US" sz="1200" kern="1200" dirty="0" err="1" smtClean="0">
                <a:solidFill>
                  <a:schemeClr val="tx1"/>
                </a:solidFill>
                <a:latin typeface="+mn-lt"/>
                <a:ea typeface="+mn-ea"/>
                <a:cs typeface="+mn-cs"/>
              </a:rPr>
              <a:t>dōTERRA</a:t>
            </a:r>
            <a:r>
              <a:rPr lang="en-US" sz="1200" kern="1200" dirty="0" smtClean="0">
                <a:solidFill>
                  <a:schemeClr val="tx1"/>
                </a:solidFill>
                <a:latin typeface="+mn-lt"/>
                <a:ea typeface="+mn-ea"/>
                <a:cs typeface="+mn-cs"/>
              </a:rPr>
              <a:t> Holdings, LLC </a:t>
            </a:r>
            <a:endParaRPr lang="en-US" sz="1200" dirty="0">
              <a:latin typeface="Franklin Gothic Medium" pitchFamily="34" charset="0"/>
            </a:endParaRPr>
          </a:p>
        </p:txBody>
      </p:sp>
      <p:sp>
        <p:nvSpPr>
          <p:cNvPr id="11" name="Rectangle 10"/>
          <p:cNvSpPr/>
          <p:nvPr userDrawn="1"/>
        </p:nvSpPr>
        <p:spPr>
          <a:xfrm>
            <a:off x="325353" y="764416"/>
            <a:ext cx="8217793" cy="45719"/>
          </a:xfrm>
          <a:prstGeom prst="rect">
            <a:avLst/>
          </a:prstGeom>
          <a:gradFill flip="none" rotWithShape="1">
            <a:gsLst>
              <a:gs pos="23000">
                <a:srgbClr val="B791D3"/>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a:t>
            </a:r>
            <a:endParaRPr lang="en-US" dirty="0"/>
          </a:p>
        </p:txBody>
      </p:sp>
    </p:spTree>
    <p:extLst>
      <p:ext uri="{BB962C8B-B14F-4D97-AF65-F5344CB8AC3E}">
        <p14:creationId xmlns:p14="http://schemas.microsoft.com/office/powerpoint/2010/main" val="573481487"/>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jpeg"/><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1.png"/><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jpeg"/><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8.png"/><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8.png"/><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8.png"/><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1"/>
          <p:cNvSpPr>
            <a:spLocks noChangeArrowheads="1"/>
          </p:cNvSpPr>
          <p:nvPr/>
        </p:nvSpPr>
        <p:spPr bwMode="auto">
          <a:xfrm>
            <a:off x="533401" y="3281547"/>
            <a:ext cx="8001001" cy="1323439"/>
          </a:xfrm>
          <a:prstGeom prst="rect">
            <a:avLst/>
          </a:prstGeom>
          <a:noFill/>
          <a:ln w="9525">
            <a:noFill/>
            <a:miter lim="800000"/>
            <a:headEnd/>
            <a:tailEnd/>
          </a:ln>
        </p:spPr>
        <p:txBody>
          <a:bodyPr wrap="square">
            <a:spAutoFit/>
          </a:bodyPr>
          <a:lstStyle/>
          <a:p>
            <a:pPr algn="ctr">
              <a:spcBef>
                <a:spcPts val="1200"/>
              </a:spcBef>
            </a:pPr>
            <a:r>
              <a:rPr lang="en-US" sz="4400" b="1" dirty="0" smtClean="0">
                <a:solidFill>
                  <a:schemeClr val="tx1">
                    <a:lumMod val="65000"/>
                    <a:lumOff val="35000"/>
                  </a:schemeClr>
                </a:solidFill>
                <a:latin typeface="Arial Narrow" panose="020B0606020202030204" pitchFamily="34" charset="0"/>
                <a:cs typeface="Arial" panose="020B0604020202020204" pitchFamily="34" charset="0"/>
              </a:rPr>
              <a:t>	</a:t>
            </a:r>
            <a:r>
              <a:rPr kumimoji="0" lang="en-US" sz="3600" b="1" dirty="0" smtClean="0">
                <a:solidFill>
                  <a:schemeClr val="tx1">
                    <a:lumMod val="65000"/>
                    <a:lumOff val="35000"/>
                  </a:schemeClr>
                </a:solidFill>
                <a:latin typeface="FrnkGothITC Bk BT"/>
                <a:cs typeface="Arial" panose="020B0604020202020204" pitchFamily="34" charset="0"/>
              </a:rPr>
              <a:t>An all-natural appetite-suppressing weight loss product*</a:t>
            </a:r>
            <a:endParaRPr kumimoji="0" lang="pl-PL" sz="3600" b="1" dirty="0">
              <a:solidFill>
                <a:schemeClr val="tx1">
                  <a:lumMod val="65000"/>
                  <a:lumOff val="35000"/>
                </a:schemeClr>
              </a:solidFill>
              <a:latin typeface="FrnkGothITC Bk BT"/>
              <a:cs typeface="Arial" panose="020B0604020202020204" pitchFamily="34" charset="0"/>
            </a:endParaRPr>
          </a:p>
        </p:txBody>
      </p:sp>
      <p:sp>
        <p:nvSpPr>
          <p:cNvPr id="8" name="TextBox 7"/>
          <p:cNvSpPr txBox="1"/>
          <p:nvPr/>
        </p:nvSpPr>
        <p:spPr>
          <a:xfrm>
            <a:off x="533401" y="6121752"/>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pic>
        <p:nvPicPr>
          <p:cNvPr id="10" name="Picture 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9326" y="2010964"/>
            <a:ext cx="2945907" cy="834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7200896" y="1943729"/>
            <a:ext cx="471724" cy="323165"/>
          </a:xfrm>
          <a:prstGeom prst="rect">
            <a:avLst/>
          </a:prstGeom>
          <a:noFill/>
        </p:spPr>
        <p:txBody>
          <a:bodyPr wrap="square" rtlCol="0">
            <a:spAutoFit/>
          </a:bodyPr>
          <a:lstStyle/>
          <a:p>
            <a:r>
              <a:rPr lang="en-US" sz="1500" dirty="0" smtClean="0">
                <a:solidFill>
                  <a:schemeClr val="bg1">
                    <a:lumMod val="50000"/>
                  </a:schemeClr>
                </a:solidFill>
                <a:latin typeface="Franklin Gothic Book" panose="020B0503020102020204" pitchFamily="34" charset="0"/>
              </a:rPr>
              <a:t>™</a:t>
            </a:r>
            <a:endParaRPr lang="en-US" sz="1500" dirty="0">
              <a:solidFill>
                <a:schemeClr val="bg1">
                  <a:lumMod val="50000"/>
                </a:schemeClr>
              </a:solidFill>
              <a:latin typeface="Franklin Gothic Book" panose="020B0503020102020204" pitchFamily="34" charset="0"/>
            </a:endParaRPr>
          </a:p>
        </p:txBody>
      </p:sp>
      <p:sp>
        <p:nvSpPr>
          <p:cNvPr id="2" name="TextBox 1"/>
          <p:cNvSpPr txBox="1"/>
          <p:nvPr/>
        </p:nvSpPr>
        <p:spPr>
          <a:xfrm>
            <a:off x="6345004" y="1287681"/>
            <a:ext cx="540661" cy="1323439"/>
          </a:xfrm>
          <a:prstGeom prst="rect">
            <a:avLst/>
          </a:prstGeom>
          <a:noFill/>
        </p:spPr>
        <p:txBody>
          <a:bodyPr wrap="none" rtlCol="0">
            <a:spAutoFit/>
          </a:bodyPr>
          <a:lstStyle/>
          <a:p>
            <a:r>
              <a:rPr lang="en-US" sz="8000" dirty="0" smtClean="0">
                <a:solidFill>
                  <a:schemeClr val="tx1">
                    <a:lumMod val="65000"/>
                    <a:lumOff val="35000"/>
                  </a:schemeClr>
                </a:solidFill>
                <a:latin typeface="FrnkGothITC Bk BT"/>
                <a:cs typeface="FrnkGothITC Bk BT"/>
              </a:rPr>
              <a:t>-</a:t>
            </a:r>
            <a:r>
              <a:rPr lang="en-US" sz="6000" dirty="0" smtClean="0">
                <a:solidFill>
                  <a:schemeClr val="tx1">
                    <a:lumMod val="75000"/>
                    <a:lumOff val="25000"/>
                  </a:schemeClr>
                </a:solidFill>
                <a:latin typeface="FrnkGothITC Bk BT"/>
                <a:cs typeface="FrnkGothITC Bk BT"/>
              </a:rPr>
              <a:t> </a:t>
            </a:r>
            <a:endParaRPr lang="en-US" sz="6000" dirty="0">
              <a:solidFill>
                <a:schemeClr val="tx1">
                  <a:lumMod val="75000"/>
                  <a:lumOff val="25000"/>
                </a:schemeClr>
              </a:solidFill>
              <a:latin typeface="FrnkGothITC Bk BT"/>
              <a:cs typeface="FrnkGothITC Bk BT"/>
            </a:endParaRPr>
          </a:p>
        </p:txBody>
      </p:sp>
      <p:sp>
        <p:nvSpPr>
          <p:cNvPr id="3" name="TextBox 2"/>
          <p:cNvSpPr txBox="1"/>
          <p:nvPr/>
        </p:nvSpPr>
        <p:spPr>
          <a:xfrm>
            <a:off x="4475233" y="1816729"/>
            <a:ext cx="2890767" cy="1292662"/>
          </a:xfrm>
          <a:prstGeom prst="rect">
            <a:avLst/>
          </a:prstGeom>
          <a:noFill/>
        </p:spPr>
        <p:txBody>
          <a:bodyPr wrap="square" rtlCol="0">
            <a:spAutoFit/>
          </a:bodyPr>
          <a:lstStyle/>
          <a:p>
            <a:r>
              <a:rPr lang="en-US" sz="6000" b="1" dirty="0">
                <a:solidFill>
                  <a:schemeClr val="tx1">
                    <a:lumMod val="65000"/>
                    <a:lumOff val="35000"/>
                  </a:schemeClr>
                </a:solidFill>
                <a:latin typeface="FrnkGothITC Bk BT"/>
                <a:cs typeface="Arial" panose="020B0604020202020204" pitchFamily="34" charset="0"/>
              </a:rPr>
              <a:t>control</a:t>
            </a:r>
          </a:p>
          <a:p>
            <a:endParaRPr lang="en-US" dirty="0"/>
          </a:p>
        </p:txBody>
      </p:sp>
    </p:spTree>
    <p:extLst>
      <p:ext uri="{BB962C8B-B14F-4D97-AF65-F5344CB8AC3E}">
        <p14:creationId xmlns:p14="http://schemas.microsoft.com/office/powerpoint/2010/main" val="25443619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0" descr="wellness philosophy diagram.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9801" y="2326620"/>
            <a:ext cx="5035709" cy="3657600"/>
          </a:xfrm>
          <a:prstGeom prst="rect">
            <a:avLst/>
          </a:prstGeom>
          <a:noFill/>
          <a:ln w="9525">
            <a:noFill/>
            <a:miter lim="800000"/>
            <a:headEnd/>
            <a:tailEnd/>
          </a:ln>
        </p:spPr>
      </p:pic>
      <p:cxnSp>
        <p:nvCxnSpPr>
          <p:cNvPr id="5" name="Straight Arrow Connector 4"/>
          <p:cNvCxnSpPr/>
          <p:nvPr/>
        </p:nvCxnSpPr>
        <p:spPr>
          <a:xfrm flipH="1">
            <a:off x="5115560" y="5069823"/>
            <a:ext cx="810766" cy="571500"/>
          </a:xfrm>
          <a:prstGeom prst="straightConnector1">
            <a:avLst/>
          </a:prstGeom>
          <a:ln w="762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12"/>
          <p:cNvSpPr txBox="1">
            <a:spLocks noChangeArrowheads="1"/>
          </p:cNvSpPr>
          <p:nvPr/>
        </p:nvSpPr>
        <p:spPr bwMode="auto">
          <a:xfrm>
            <a:off x="615689" y="1060434"/>
            <a:ext cx="7994917" cy="769429"/>
          </a:xfrm>
          <a:prstGeom prst="rect">
            <a:avLst/>
          </a:prstGeom>
          <a:noFill/>
          <a:ln w="9525">
            <a:noFill/>
            <a:miter lim="800000"/>
            <a:headEnd/>
            <a:tailEnd/>
          </a:ln>
        </p:spPr>
        <p:txBody>
          <a:bodyPr wrap="square" lIns="91429" tIns="45714" rIns="91429" bIns="45714">
            <a:spAutoFit/>
          </a:bodyPr>
          <a:lstStyle/>
          <a:p>
            <a:pPr algn="ctr" fontAlgn="auto">
              <a:spcBef>
                <a:spcPts val="0"/>
              </a:spcBef>
              <a:spcAft>
                <a:spcPts val="0"/>
              </a:spcAft>
              <a:defRPr/>
            </a:pPr>
            <a:r>
              <a:rPr lang="en-US" sz="4400" dirty="0" err="1" smtClean="0">
                <a:solidFill>
                  <a:srgbClr val="8673A4"/>
                </a:solidFill>
                <a:latin typeface="Franklin Gothic Medium"/>
                <a:cs typeface="Franklin Gothic Medium"/>
              </a:rPr>
              <a:t>dōTERRA</a:t>
            </a:r>
            <a:r>
              <a:rPr lang="en-US" sz="4400" dirty="0" smtClean="0">
                <a:solidFill>
                  <a:srgbClr val="8673A4"/>
                </a:solidFill>
                <a:latin typeface="Franklin Gothic Medium"/>
                <a:cs typeface="Franklin Gothic Medium"/>
              </a:rPr>
              <a:t>  </a:t>
            </a:r>
            <a:r>
              <a:rPr lang="en-US" sz="4400" dirty="0">
                <a:solidFill>
                  <a:srgbClr val="8673A4"/>
                </a:solidFill>
                <a:latin typeface="Franklin Gothic Medium"/>
                <a:cs typeface="Franklin Gothic Medium"/>
              </a:rPr>
              <a:t>Wellness </a:t>
            </a:r>
            <a:r>
              <a:rPr lang="en-US" sz="4400" dirty="0" smtClean="0">
                <a:solidFill>
                  <a:srgbClr val="8673A4"/>
                </a:solidFill>
                <a:latin typeface="Franklin Gothic Medium"/>
                <a:cs typeface="Franklin Gothic Medium"/>
              </a:rPr>
              <a:t>Lifestyle  </a:t>
            </a:r>
            <a:endParaRPr lang="en-US" sz="4400" dirty="0">
              <a:solidFill>
                <a:srgbClr val="8673A4"/>
              </a:solidFill>
              <a:latin typeface="Franklin Gothic Medium"/>
              <a:cs typeface="Franklin Gothic Medium"/>
            </a:endParaRPr>
          </a:p>
        </p:txBody>
      </p:sp>
      <p:pic>
        <p:nvPicPr>
          <p:cNvPr id="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81760" y="3671593"/>
            <a:ext cx="2562800" cy="2312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Straight Arrow Connector 11"/>
          <p:cNvCxnSpPr/>
          <p:nvPr/>
        </p:nvCxnSpPr>
        <p:spPr>
          <a:xfrm flipH="1">
            <a:off x="4810760" y="5069820"/>
            <a:ext cx="1115566" cy="0"/>
          </a:xfrm>
          <a:prstGeom prst="straightConnector1">
            <a:avLst/>
          </a:prstGeom>
          <a:ln w="762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87777" y="1067619"/>
            <a:ext cx="304800" cy="369332"/>
          </a:xfrm>
          <a:prstGeom prst="rect">
            <a:avLst/>
          </a:prstGeom>
          <a:noFill/>
        </p:spPr>
        <p:txBody>
          <a:bodyPr wrap="square" rtlCol="0">
            <a:spAutoFit/>
          </a:bodyPr>
          <a:lstStyle/>
          <a:p>
            <a:r>
              <a:rPr lang="en-US" dirty="0" smtClean="0">
                <a:solidFill>
                  <a:srgbClr val="8E6EB6"/>
                </a:solidFill>
              </a:rPr>
              <a:t>®</a:t>
            </a:r>
            <a:endParaRPr lang="en-US" dirty="0">
              <a:solidFill>
                <a:srgbClr val="8E6EB6"/>
              </a:solidFill>
            </a:endParaRPr>
          </a:p>
        </p:txBody>
      </p:sp>
    </p:spTree>
    <p:extLst>
      <p:ext uri="{BB962C8B-B14F-4D97-AF65-F5344CB8AC3E}">
        <p14:creationId xmlns:p14="http://schemas.microsoft.com/office/powerpoint/2010/main" val="189325045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utterstock_76563088_Spinach.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62050" y="3719526"/>
            <a:ext cx="2286000" cy="1893640"/>
          </a:xfrm>
          <a:prstGeom prst="rect">
            <a:avLst/>
          </a:prstGeom>
        </p:spPr>
      </p:pic>
      <p:sp>
        <p:nvSpPr>
          <p:cNvPr id="2050" name="Prostokąt 1"/>
          <p:cNvSpPr>
            <a:spLocks noChangeArrowheads="1"/>
          </p:cNvSpPr>
          <p:nvPr/>
        </p:nvSpPr>
        <p:spPr bwMode="auto">
          <a:xfrm>
            <a:off x="393137" y="1678363"/>
            <a:ext cx="8335663" cy="1569660"/>
          </a:xfrm>
          <a:prstGeom prst="rect">
            <a:avLst/>
          </a:prstGeom>
          <a:noFill/>
          <a:ln w="9525">
            <a:noFill/>
            <a:miter lim="800000"/>
            <a:headEnd/>
            <a:tailEnd/>
          </a:ln>
        </p:spPr>
        <p:txBody>
          <a:bodyPr wrap="square">
            <a:spAutoFit/>
          </a:bodyPr>
          <a:lstStyle/>
          <a:p>
            <a:r>
              <a:rPr lang="en-US" sz="2400" b="1" dirty="0" err="1" smtClean="0">
                <a:solidFill>
                  <a:schemeClr val="tx1">
                    <a:lumMod val="65000"/>
                    <a:lumOff val="35000"/>
                  </a:schemeClr>
                </a:solidFill>
                <a:latin typeface="Arial Narrow" panose="020B0606020202030204" pitchFamily="34" charset="0"/>
                <a:cs typeface="Arial" panose="020B0604020202020204" pitchFamily="34" charset="0"/>
              </a:rPr>
              <a:t>Appethyl</a:t>
            </a:r>
            <a:r>
              <a:rPr lang="en-US" sz="2400" b="1" dirty="0" smtClean="0">
                <a:solidFill>
                  <a:schemeClr val="tx1">
                    <a:lumMod val="65000"/>
                    <a:lumOff val="35000"/>
                  </a:schemeClr>
                </a:solidFill>
                <a:latin typeface="Arial Narrow" panose="020B0606020202030204" pitchFamily="34" charset="0"/>
                <a:cs typeface="Arial" panose="020B0604020202020204" pitchFamily="34" charset="0"/>
              </a:rPr>
              <a:t>™ Spinach Extract</a:t>
            </a:r>
          </a:p>
          <a:p>
            <a:pPr marL="342900" indent="-342900">
              <a:buFont typeface="Arial" panose="020B0604020202020204" pitchFamily="34" charset="0"/>
              <a:buChar char="•"/>
            </a:pPr>
            <a:r>
              <a:rPr kumimoji="0" lang="en-US" sz="2400" dirty="0" smtClean="0">
                <a:solidFill>
                  <a:schemeClr val="tx1">
                    <a:lumMod val="65000"/>
                    <a:lumOff val="35000"/>
                  </a:schemeClr>
                </a:solidFill>
                <a:latin typeface="Arial Narrow" panose="020B0606020202030204" pitchFamily="34" charset="0"/>
                <a:cs typeface="Arial" panose="020B0604020202020204" pitchFamily="34" charset="0"/>
              </a:rPr>
              <a:t>Discovered at Lund University, Sweden; 8 years of research</a:t>
            </a:r>
          </a:p>
          <a:p>
            <a:pPr marL="342900" indent="-342900">
              <a:buFont typeface="Arial" panose="020B0604020202020204" pitchFamily="34" charset="0"/>
              <a:buChar char="•"/>
            </a:pPr>
            <a:r>
              <a:rPr lang="en-US" sz="2400" dirty="0" smtClean="0">
                <a:solidFill>
                  <a:schemeClr val="tx1">
                    <a:lumMod val="65000"/>
                    <a:lumOff val="35000"/>
                  </a:schemeClr>
                </a:solidFill>
                <a:latin typeface="Arial Narrow" panose="020B0606020202030204" pitchFamily="34" charset="0"/>
                <a:cs typeface="Arial" panose="020B0604020202020204" pitchFamily="34" charset="0"/>
              </a:rPr>
              <a:t>Exclusive to dōTERRA  (worldwide direct sales channel)</a:t>
            </a:r>
            <a:endParaRPr kumimoji="0" lang="en-US" sz="2400" dirty="0" smtClean="0">
              <a:solidFill>
                <a:schemeClr val="tx1">
                  <a:lumMod val="65000"/>
                  <a:lumOff val="35000"/>
                </a:schemeClr>
              </a:solidFill>
              <a:latin typeface="Arial Narrow" panose="020B0606020202030204" pitchFamily="34" charset="0"/>
              <a:cs typeface="Arial" panose="020B0604020202020204" pitchFamily="34" charset="0"/>
            </a:endParaRPr>
          </a:p>
          <a:p>
            <a:pPr marL="342900" indent="-342900">
              <a:buFont typeface="Arial" panose="020B0604020202020204" pitchFamily="34" charset="0"/>
              <a:buChar char="•"/>
            </a:pPr>
            <a:r>
              <a:rPr kumimoji="0" lang="en-US" sz="2400" dirty="0" smtClean="0">
                <a:solidFill>
                  <a:schemeClr val="tx1">
                    <a:lumMod val="65000"/>
                    <a:lumOff val="35000"/>
                  </a:schemeClr>
                </a:solidFill>
                <a:latin typeface="Arial Narrow" panose="020B0606020202030204" pitchFamily="34" charset="0"/>
                <a:cs typeface="Arial" panose="020B0604020202020204" pitchFamily="34" charset="0"/>
              </a:rPr>
              <a:t>Slows down fat digestion → appetite control*</a:t>
            </a:r>
          </a:p>
        </p:txBody>
      </p:sp>
      <p:grpSp>
        <p:nvGrpSpPr>
          <p:cNvPr id="20" name="Group 19"/>
          <p:cNvGrpSpPr/>
          <p:nvPr/>
        </p:nvGrpSpPr>
        <p:grpSpPr>
          <a:xfrm>
            <a:off x="2253636" y="3354815"/>
            <a:ext cx="3065683" cy="2300071"/>
            <a:chOff x="2418116" y="2891030"/>
            <a:chExt cx="3061774" cy="1955291"/>
          </a:xfrm>
        </p:grpSpPr>
        <p:pic>
          <p:nvPicPr>
            <p:cNvPr id="3" name="Picture 2" descr="http://www.imagequiz.co.uk/img?img_id=ag5zfmltYWdlbGVhcm5lcnIQCxIHUXVpenplcxjS0-gJDA"/>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rot="5400000">
              <a:off x="3656714" y="3023144"/>
              <a:ext cx="1955290" cy="16910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flipH="1">
              <a:off x="2418116" y="2891030"/>
              <a:ext cx="1362620" cy="98602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flipV="1">
              <a:off x="2420112" y="3860294"/>
              <a:ext cx="1362620" cy="98602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738522" y="4361608"/>
              <a:ext cx="1313427" cy="444789"/>
            </a:xfrm>
            <a:prstGeom prst="rect">
              <a:avLst/>
            </a:prstGeom>
            <a:noFill/>
          </p:spPr>
          <p:txBody>
            <a:bodyPr wrap="none" rtlCol="0">
              <a:spAutoFit/>
            </a:bodyPr>
            <a:lstStyle/>
            <a:p>
              <a:r>
                <a:rPr lang="en-US" sz="1400" b="1" dirty="0" smtClean="0">
                  <a:solidFill>
                    <a:schemeClr val="bg1"/>
                  </a:solidFill>
                  <a:latin typeface="Arial Narrow" panose="020B0606020202030204" pitchFamily="34" charset="0"/>
                </a:rPr>
                <a:t>Spinach Cells</a:t>
              </a:r>
            </a:p>
            <a:p>
              <a:r>
                <a:rPr lang="en-US" sz="1400" b="1" dirty="0" smtClean="0">
                  <a:solidFill>
                    <a:schemeClr val="bg1"/>
                  </a:solidFill>
                  <a:latin typeface="Arial Narrow" panose="020B0606020202030204" pitchFamily="34" charset="0"/>
                </a:rPr>
                <a:t>With Chloroplasts</a:t>
              </a:r>
              <a:endParaRPr lang="en-US" sz="1400" b="1" dirty="0">
                <a:solidFill>
                  <a:schemeClr val="bg1"/>
                </a:solidFill>
                <a:latin typeface="Arial Narrow" panose="020B0606020202030204" pitchFamily="34" charset="0"/>
              </a:endParaRPr>
            </a:p>
          </p:txBody>
        </p:sp>
      </p:grpSp>
      <p:grpSp>
        <p:nvGrpSpPr>
          <p:cNvPr id="8" name="Group 7"/>
          <p:cNvGrpSpPr/>
          <p:nvPr/>
        </p:nvGrpSpPr>
        <p:grpSpPr>
          <a:xfrm>
            <a:off x="4782686" y="3364674"/>
            <a:ext cx="4206540" cy="2300069"/>
            <a:chOff x="4605609" y="3371827"/>
            <a:chExt cx="4627194" cy="2300069"/>
          </a:xfrm>
        </p:grpSpPr>
        <p:grpSp>
          <p:nvGrpSpPr>
            <p:cNvPr id="6" name="Group 5"/>
            <p:cNvGrpSpPr/>
            <p:nvPr/>
          </p:nvGrpSpPr>
          <p:grpSpPr>
            <a:xfrm>
              <a:off x="4605609" y="3371827"/>
              <a:ext cx="4627194" cy="2300069"/>
              <a:chOff x="4669206" y="3338731"/>
              <a:chExt cx="4627194" cy="2300069"/>
            </a:xfrm>
          </p:grpSpPr>
          <p:pic>
            <p:nvPicPr>
              <p:cNvPr id="7" name="Picture 6" descr="Plant chloroplast anatomy shutterstock_143031760.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16095" y="3810000"/>
                <a:ext cx="3680305" cy="1793592"/>
              </a:xfrm>
              <a:prstGeom prst="rect">
                <a:avLst/>
              </a:prstGeom>
            </p:spPr>
          </p:pic>
          <p:sp>
            <p:nvSpPr>
              <p:cNvPr id="24" name="TextBox 23"/>
              <p:cNvSpPr txBox="1"/>
              <p:nvPr/>
            </p:nvSpPr>
            <p:spPr>
              <a:xfrm>
                <a:off x="7924800" y="3440668"/>
                <a:ext cx="1069524" cy="369332"/>
              </a:xfrm>
              <a:prstGeom prst="rect">
                <a:avLst/>
              </a:prstGeom>
              <a:solidFill>
                <a:schemeClr val="bg1"/>
              </a:solidFill>
            </p:spPr>
            <p:txBody>
              <a:bodyPr wrap="none" rtlCol="0">
                <a:spAutoFit/>
              </a:bodyPr>
              <a:lstStyle/>
              <a:p>
                <a:r>
                  <a:rPr lang="en-US" b="1" dirty="0" smtClean="0">
                    <a:latin typeface="Arial Narrow" panose="020B0606020202030204" pitchFamily="34" charset="0"/>
                  </a:rPr>
                  <a:t>Thylakoid</a:t>
                </a:r>
                <a:endParaRPr lang="en-US" b="1" dirty="0">
                  <a:latin typeface="Arial Narrow" panose="020B0606020202030204" pitchFamily="34" charset="0"/>
                </a:endParaRPr>
              </a:p>
            </p:txBody>
          </p:sp>
          <p:cxnSp>
            <p:nvCxnSpPr>
              <p:cNvPr id="29" name="Straight Connector 28"/>
              <p:cNvCxnSpPr/>
              <p:nvPr/>
            </p:nvCxnSpPr>
            <p:spPr>
              <a:xfrm flipH="1">
                <a:off x="4669206" y="3338731"/>
                <a:ext cx="1500796" cy="11598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flipV="1">
                <a:off x="4671404" y="4478907"/>
                <a:ext cx="1500796" cy="11598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6" name="Straight Connector 25"/>
            <p:cNvCxnSpPr/>
            <p:nvPr/>
          </p:nvCxnSpPr>
          <p:spPr>
            <a:xfrm flipH="1">
              <a:off x="7801778" y="3810000"/>
              <a:ext cx="803208" cy="10668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1" name="TextBox 10"/>
          <p:cNvSpPr txBox="1"/>
          <p:nvPr/>
        </p:nvSpPr>
        <p:spPr>
          <a:xfrm>
            <a:off x="298090" y="5798760"/>
            <a:ext cx="8415468" cy="338554"/>
          </a:xfrm>
          <a:prstGeom prst="rect">
            <a:avLst/>
          </a:prstGeom>
          <a:noFill/>
        </p:spPr>
        <p:txBody>
          <a:bodyPr wrap="square" rtlCol="0">
            <a:spAutoFit/>
          </a:bodyPr>
          <a:lstStyle/>
          <a:p>
            <a:r>
              <a:rPr lang="en-US" sz="1600" dirty="0" err="1" smtClean="0">
                <a:solidFill>
                  <a:schemeClr val="bg1">
                    <a:lumMod val="50000"/>
                  </a:schemeClr>
                </a:solidFill>
              </a:rPr>
              <a:t>Appethyl</a:t>
            </a:r>
            <a:r>
              <a:rPr lang="en-US" sz="1600" dirty="0" smtClean="0">
                <a:solidFill>
                  <a:schemeClr val="bg1">
                    <a:lumMod val="50000"/>
                  </a:schemeClr>
                </a:solidFill>
              </a:rPr>
              <a:t>® is a trademark of Greenleaf Medical AB</a:t>
            </a:r>
            <a:endParaRPr lang="en-US" sz="1600" dirty="0">
              <a:solidFill>
                <a:schemeClr val="bg1">
                  <a:lumMod val="50000"/>
                </a:schemeClr>
              </a:solidFill>
            </a:endParaRPr>
          </a:p>
        </p:txBody>
      </p:sp>
      <p:sp>
        <p:nvSpPr>
          <p:cNvPr id="37" name="TextBox 36"/>
          <p:cNvSpPr txBox="1"/>
          <p:nvPr/>
        </p:nvSpPr>
        <p:spPr>
          <a:xfrm>
            <a:off x="393137" y="6176951"/>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grpSp>
        <p:nvGrpSpPr>
          <p:cNvPr id="9" name="Group 8"/>
          <p:cNvGrpSpPr/>
          <p:nvPr/>
        </p:nvGrpSpPr>
        <p:grpSpPr>
          <a:xfrm>
            <a:off x="2507890" y="372779"/>
            <a:ext cx="4480695" cy="1226262"/>
            <a:chOff x="298090" y="423579"/>
            <a:chExt cx="4480695" cy="1226262"/>
          </a:xfrm>
        </p:grpSpPr>
        <p:pic>
          <p:nvPicPr>
            <p:cNvPr id="38" name="Picture 37"/>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8090" y="973400"/>
              <a:ext cx="2042025" cy="578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TextBox 38"/>
            <p:cNvSpPr txBox="1"/>
            <p:nvPr/>
          </p:nvSpPr>
          <p:spPr>
            <a:xfrm>
              <a:off x="4307061" y="899995"/>
              <a:ext cx="471724" cy="323165"/>
            </a:xfrm>
            <a:prstGeom prst="rect">
              <a:avLst/>
            </a:prstGeom>
            <a:noFill/>
          </p:spPr>
          <p:txBody>
            <a:bodyPr wrap="square" rtlCol="0">
              <a:spAutoFit/>
            </a:bodyPr>
            <a:lstStyle/>
            <a:p>
              <a:r>
                <a:rPr lang="en-US" sz="1500" dirty="0" smtClean="0">
                  <a:solidFill>
                    <a:schemeClr val="tx1">
                      <a:lumMod val="65000"/>
                      <a:lumOff val="35000"/>
                    </a:schemeClr>
                  </a:solidFill>
                  <a:latin typeface="Franklin Gothic Book" panose="020B0503020102020204" pitchFamily="34" charset="0"/>
                </a:rPr>
                <a:t>™</a:t>
              </a:r>
              <a:endParaRPr lang="en-US" sz="1500" dirty="0">
                <a:solidFill>
                  <a:schemeClr val="tx1">
                    <a:lumMod val="65000"/>
                    <a:lumOff val="35000"/>
                  </a:schemeClr>
                </a:solidFill>
                <a:latin typeface="Franklin Gothic Book" panose="020B0503020102020204" pitchFamily="34" charset="0"/>
              </a:endParaRPr>
            </a:p>
          </p:txBody>
        </p:sp>
        <p:sp>
          <p:nvSpPr>
            <p:cNvPr id="40" name="TextBox 39"/>
            <p:cNvSpPr txBox="1"/>
            <p:nvPr/>
          </p:nvSpPr>
          <p:spPr>
            <a:xfrm>
              <a:off x="3712633" y="423579"/>
              <a:ext cx="473912" cy="1092607"/>
            </a:xfrm>
            <a:prstGeom prst="rect">
              <a:avLst/>
            </a:prstGeom>
            <a:noFill/>
          </p:spPr>
          <p:txBody>
            <a:bodyPr wrap="none" rtlCol="0">
              <a:spAutoFit/>
            </a:bodyPr>
            <a:lstStyle/>
            <a:p>
              <a:r>
                <a:rPr lang="en-US" sz="6500" dirty="0" smtClean="0">
                  <a:solidFill>
                    <a:schemeClr val="tx1">
                      <a:lumMod val="65000"/>
                      <a:lumOff val="35000"/>
                    </a:schemeClr>
                  </a:solidFill>
                  <a:latin typeface="FrnkGothITC Bk BT"/>
                  <a:cs typeface="FrnkGothITC Bk BT"/>
                </a:rPr>
                <a:t>-</a:t>
              </a:r>
              <a:r>
                <a:rPr lang="en-US" sz="6500" dirty="0" smtClean="0">
                  <a:solidFill>
                    <a:schemeClr val="tx1">
                      <a:lumMod val="75000"/>
                      <a:lumOff val="25000"/>
                    </a:schemeClr>
                  </a:solidFill>
                  <a:latin typeface="FrnkGothITC Bk BT"/>
                  <a:cs typeface="FrnkGothITC Bk BT"/>
                </a:rPr>
                <a:t> </a:t>
              </a:r>
              <a:endParaRPr lang="en-US" sz="6500" dirty="0">
                <a:solidFill>
                  <a:schemeClr val="tx1">
                    <a:lumMod val="75000"/>
                    <a:lumOff val="25000"/>
                  </a:schemeClr>
                </a:solidFill>
                <a:latin typeface="FrnkGothITC Bk BT"/>
                <a:cs typeface="FrnkGothITC Bk BT"/>
              </a:endParaRPr>
            </a:p>
          </p:txBody>
        </p:sp>
        <p:sp>
          <p:nvSpPr>
            <p:cNvPr id="41" name="TextBox 40"/>
            <p:cNvSpPr txBox="1"/>
            <p:nvPr/>
          </p:nvSpPr>
          <p:spPr>
            <a:xfrm>
              <a:off x="2255231" y="865011"/>
              <a:ext cx="2217478" cy="784830"/>
            </a:xfrm>
            <a:prstGeom prst="rect">
              <a:avLst/>
            </a:prstGeom>
            <a:noFill/>
          </p:spPr>
          <p:txBody>
            <a:bodyPr wrap="square" rtlCol="0">
              <a:spAutoFit/>
            </a:bodyPr>
            <a:lstStyle/>
            <a:p>
              <a:r>
                <a:rPr lang="en-US" sz="4500" b="1" dirty="0" smtClean="0">
                  <a:solidFill>
                    <a:schemeClr val="tx1">
                      <a:lumMod val="65000"/>
                      <a:lumOff val="35000"/>
                    </a:schemeClr>
                  </a:solidFill>
                  <a:latin typeface="FrnkGothITC Bk BT"/>
                  <a:cs typeface="Arial" panose="020B0604020202020204" pitchFamily="34" charset="0"/>
                </a:rPr>
                <a:t>Control</a:t>
              </a:r>
              <a:endParaRPr lang="en-US" dirty="0"/>
            </a:p>
          </p:txBody>
        </p:sp>
      </p:grpSp>
    </p:spTree>
    <p:extLst>
      <p:ext uri="{BB962C8B-B14F-4D97-AF65-F5344CB8AC3E}">
        <p14:creationId xmlns:p14="http://schemas.microsoft.com/office/powerpoint/2010/main" val="14751923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835" y="851916"/>
            <a:ext cx="8229600" cy="1143000"/>
          </a:xfrm>
        </p:spPr>
        <p:txBody>
          <a:bodyPr/>
          <a:lstStyle/>
          <a:p>
            <a:r>
              <a:rPr lang="en-US" dirty="0" smtClean="0">
                <a:solidFill>
                  <a:srgbClr val="8E6EB6"/>
                </a:solidFill>
              </a:rPr>
              <a:t>Eight Clinical Studies</a:t>
            </a:r>
            <a:endParaRPr lang="en-US" dirty="0">
              <a:solidFill>
                <a:srgbClr val="8E6EB6"/>
              </a:solidFill>
            </a:endParaRPr>
          </a:p>
        </p:txBody>
      </p:sp>
      <p:grpSp>
        <p:nvGrpSpPr>
          <p:cNvPr id="22" name="Group 21"/>
          <p:cNvGrpSpPr/>
          <p:nvPr/>
        </p:nvGrpSpPr>
        <p:grpSpPr>
          <a:xfrm>
            <a:off x="962084" y="2491533"/>
            <a:ext cx="6919558" cy="2766267"/>
            <a:chOff x="962084" y="1996838"/>
            <a:chExt cx="6919558" cy="2766267"/>
          </a:xfrm>
        </p:grpSpPr>
        <p:sp>
          <p:nvSpPr>
            <p:cNvPr id="4" name="TextBox 3"/>
            <p:cNvSpPr txBox="1"/>
            <p:nvPr/>
          </p:nvSpPr>
          <p:spPr>
            <a:xfrm>
              <a:off x="1980759" y="3003899"/>
              <a:ext cx="1244201" cy="400110"/>
            </a:xfrm>
            <a:prstGeom prst="rect">
              <a:avLst/>
            </a:prstGeom>
            <a:noFill/>
          </p:spPr>
          <p:txBody>
            <a:bodyPr wrap="square" rtlCol="0">
              <a:spAutoFit/>
            </a:bodyPr>
            <a:lstStyle/>
            <a:p>
              <a:r>
                <a:rPr lang="en-US" sz="2000" b="1" dirty="0" smtClean="0">
                  <a:solidFill>
                    <a:schemeClr val="tx1">
                      <a:lumMod val="65000"/>
                      <a:lumOff val="35000"/>
                    </a:schemeClr>
                  </a:solidFill>
                  <a:latin typeface="Arial Narrow" panose="020B0606020202030204" pitchFamily="34" charset="0"/>
                </a:rPr>
                <a:t>Breakfast</a:t>
              </a:r>
              <a:endParaRPr lang="en-US" sz="2000" b="1" dirty="0">
                <a:solidFill>
                  <a:schemeClr val="tx1">
                    <a:lumMod val="65000"/>
                    <a:lumOff val="35000"/>
                  </a:schemeClr>
                </a:solidFill>
                <a:latin typeface="Arial Narrow" panose="020B0606020202030204" pitchFamily="34" charset="0"/>
              </a:endParaRPr>
            </a:p>
          </p:txBody>
        </p:sp>
        <p:cxnSp>
          <p:nvCxnSpPr>
            <p:cNvPr id="5" name="Straight Arrow Connector 4"/>
            <p:cNvCxnSpPr/>
            <p:nvPr/>
          </p:nvCxnSpPr>
          <p:spPr>
            <a:xfrm>
              <a:off x="2121288" y="3333277"/>
              <a:ext cx="0" cy="674591"/>
            </a:xfrm>
            <a:prstGeom prst="straightConnector1">
              <a:avLst/>
            </a:prstGeom>
            <a:ln w="381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416106" y="1996838"/>
              <a:ext cx="0" cy="214438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416106" y="4126938"/>
              <a:ext cx="646553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647864" y="4120297"/>
              <a:ext cx="6200736" cy="369332"/>
            </a:xfrm>
            <a:prstGeom prst="rect">
              <a:avLst/>
            </a:prstGeom>
            <a:noFill/>
          </p:spPr>
          <p:txBody>
            <a:bodyPr wrap="none" rtlCol="0">
              <a:spAutoFit/>
            </a:bodyPr>
            <a:lstStyle/>
            <a:p>
              <a:r>
                <a:rPr lang="en-US" dirty="0" smtClean="0">
                  <a:solidFill>
                    <a:schemeClr val="tx1">
                      <a:lumMod val="65000"/>
                      <a:lumOff val="35000"/>
                    </a:schemeClr>
                  </a:solidFill>
                  <a:latin typeface="Arial Narrow" panose="020B0606020202030204" pitchFamily="34" charset="0"/>
                </a:rPr>
                <a:t>0          15	         30	     45	 60</a:t>
              </a:r>
              <a:r>
                <a:rPr lang="en-US" dirty="0">
                  <a:solidFill>
                    <a:schemeClr val="tx1">
                      <a:lumMod val="65000"/>
                      <a:lumOff val="35000"/>
                    </a:schemeClr>
                  </a:solidFill>
                  <a:latin typeface="Arial Narrow" panose="020B0606020202030204" pitchFamily="34" charset="0"/>
                </a:rPr>
                <a:t> </a:t>
              </a:r>
              <a:r>
                <a:rPr lang="en-US" dirty="0" smtClean="0">
                  <a:solidFill>
                    <a:schemeClr val="tx1">
                      <a:lumMod val="65000"/>
                      <a:lumOff val="35000"/>
                    </a:schemeClr>
                  </a:solidFill>
                  <a:latin typeface="Arial Narrow" panose="020B0606020202030204" pitchFamily="34" charset="0"/>
                </a:rPr>
                <a:t>         90         120	      180	   240</a:t>
              </a:r>
              <a:endParaRPr lang="en-US" dirty="0">
                <a:solidFill>
                  <a:schemeClr val="tx1">
                    <a:lumMod val="65000"/>
                    <a:lumOff val="35000"/>
                  </a:schemeClr>
                </a:solidFill>
                <a:latin typeface="Arial Narrow" panose="020B0606020202030204" pitchFamily="34" charset="0"/>
              </a:endParaRPr>
            </a:p>
          </p:txBody>
        </p:sp>
        <p:sp>
          <p:nvSpPr>
            <p:cNvPr id="10" name="TextBox 9"/>
            <p:cNvSpPr txBox="1"/>
            <p:nvPr/>
          </p:nvSpPr>
          <p:spPr>
            <a:xfrm>
              <a:off x="3298239" y="4393773"/>
              <a:ext cx="2729273" cy="369332"/>
            </a:xfrm>
            <a:prstGeom prst="rect">
              <a:avLst/>
            </a:prstGeom>
            <a:noFill/>
          </p:spPr>
          <p:txBody>
            <a:bodyPr wrap="none" rtlCol="0">
              <a:spAutoFit/>
            </a:bodyPr>
            <a:lstStyle/>
            <a:p>
              <a:r>
                <a:rPr lang="en-US" dirty="0" smtClean="0">
                  <a:solidFill>
                    <a:schemeClr val="tx1">
                      <a:lumMod val="65000"/>
                      <a:lumOff val="35000"/>
                    </a:schemeClr>
                  </a:solidFill>
                  <a:latin typeface="Arial Narrow" panose="020B0606020202030204" pitchFamily="34" charset="0"/>
                </a:rPr>
                <a:t>Time after Breakfast (minutes)</a:t>
              </a:r>
              <a:endParaRPr lang="en-US" dirty="0">
                <a:solidFill>
                  <a:schemeClr val="tx1">
                    <a:lumMod val="65000"/>
                    <a:lumOff val="35000"/>
                  </a:schemeClr>
                </a:solidFill>
                <a:latin typeface="Arial Narrow" panose="020B0606020202030204" pitchFamily="34" charset="0"/>
              </a:endParaRPr>
            </a:p>
          </p:txBody>
        </p:sp>
        <p:sp>
          <p:nvSpPr>
            <p:cNvPr id="11" name="Rectangle 10"/>
            <p:cNvSpPr/>
            <p:nvPr/>
          </p:nvSpPr>
          <p:spPr>
            <a:xfrm>
              <a:off x="1544145" y="2397537"/>
              <a:ext cx="234669" cy="172276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dirty="0" smtClean="0"/>
                <a:t>Placebo</a:t>
              </a:r>
              <a:endParaRPr lang="en-US" dirty="0"/>
            </a:p>
          </p:txBody>
        </p:sp>
        <p:sp>
          <p:nvSpPr>
            <p:cNvPr id="12" name="Rectangle 11"/>
            <p:cNvSpPr/>
            <p:nvPr/>
          </p:nvSpPr>
          <p:spPr>
            <a:xfrm>
              <a:off x="2258579" y="3919538"/>
              <a:ext cx="234669" cy="19598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2982539" y="3919538"/>
              <a:ext cx="234669" cy="195964"/>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701736" y="4017496"/>
              <a:ext cx="234669" cy="9798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420933" y="3981769"/>
              <a:ext cx="234669" cy="13370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5135367" y="3919538"/>
              <a:ext cx="234669" cy="195916"/>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5854564" y="3848100"/>
              <a:ext cx="234669" cy="2673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6573761" y="3467402"/>
              <a:ext cx="234669" cy="6480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7292958" y="2819400"/>
              <a:ext cx="234669" cy="129600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962084" y="1996838"/>
              <a:ext cx="461665" cy="1410001"/>
            </a:xfrm>
            <a:prstGeom prst="rect">
              <a:avLst/>
            </a:prstGeom>
            <a:noFill/>
          </p:spPr>
          <p:txBody>
            <a:bodyPr vert="vert270" wrap="none" rtlCol="0">
              <a:spAutoFit/>
            </a:bodyPr>
            <a:lstStyle/>
            <a:p>
              <a:r>
                <a:rPr lang="en-US" dirty="0" smtClean="0">
                  <a:solidFill>
                    <a:schemeClr val="tx1">
                      <a:lumMod val="65000"/>
                      <a:lumOff val="35000"/>
                    </a:schemeClr>
                  </a:solidFill>
                  <a:latin typeface="Arial Narrow" panose="020B0606020202030204" pitchFamily="34" charset="0"/>
                </a:rPr>
                <a:t>Hunger Ratings</a:t>
              </a:r>
              <a:endParaRPr lang="en-US" dirty="0">
                <a:solidFill>
                  <a:schemeClr val="tx1">
                    <a:lumMod val="65000"/>
                    <a:lumOff val="35000"/>
                  </a:schemeClr>
                </a:solidFill>
                <a:latin typeface="Arial Narrow" panose="020B0606020202030204" pitchFamily="34" charset="0"/>
              </a:endParaRPr>
            </a:p>
          </p:txBody>
        </p:sp>
      </p:grpSp>
      <p:sp>
        <p:nvSpPr>
          <p:cNvPr id="21" name="TextBox 20"/>
          <p:cNvSpPr txBox="1"/>
          <p:nvPr/>
        </p:nvSpPr>
        <p:spPr>
          <a:xfrm>
            <a:off x="533401" y="6064027"/>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a:t>
            </a:r>
            <a:r>
              <a:rPr lang="en-US" sz="1200" dirty="0" smtClean="0">
                <a:solidFill>
                  <a:schemeClr val="tx1">
                    <a:lumMod val="65000"/>
                    <a:lumOff val="35000"/>
                  </a:schemeClr>
                </a:solidFill>
                <a:latin typeface="Arial Narrow" panose="020B0606020202030204" pitchFamily="34" charset="0"/>
              </a:rPr>
              <a:t>disease</a:t>
            </a:r>
            <a:endParaRPr lang="en-US" sz="1200" dirty="0">
              <a:solidFill>
                <a:schemeClr val="tx1">
                  <a:lumMod val="65000"/>
                  <a:lumOff val="35000"/>
                </a:schemeClr>
              </a:solidFill>
              <a:latin typeface="Arial Narrow" panose="020B0606020202030204" pitchFamily="34" charset="0"/>
            </a:endParaRPr>
          </a:p>
        </p:txBody>
      </p:sp>
    </p:spTree>
    <p:extLst>
      <p:ext uri="{BB962C8B-B14F-4D97-AF65-F5344CB8AC3E}">
        <p14:creationId xmlns:p14="http://schemas.microsoft.com/office/powerpoint/2010/main" val="108542615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33" y="846139"/>
            <a:ext cx="8229600" cy="1143000"/>
          </a:xfrm>
        </p:spPr>
        <p:txBody>
          <a:bodyPr/>
          <a:lstStyle/>
          <a:p>
            <a:r>
              <a:rPr lang="en-US" dirty="0" smtClean="0">
                <a:solidFill>
                  <a:srgbClr val="8E6EB6"/>
                </a:solidFill>
              </a:rPr>
              <a:t>Eight Clinical Studies</a:t>
            </a:r>
            <a:endParaRPr lang="en-US" dirty="0">
              <a:solidFill>
                <a:srgbClr val="8E6EB6"/>
              </a:solidFill>
            </a:endParaRPr>
          </a:p>
        </p:txBody>
      </p:sp>
      <p:sp>
        <p:nvSpPr>
          <p:cNvPr id="22" name="Content Placeholder 2"/>
          <p:cNvSpPr>
            <a:spLocks noGrp="1"/>
          </p:cNvSpPr>
          <p:nvPr>
            <p:ph idx="1"/>
          </p:nvPr>
        </p:nvSpPr>
        <p:spPr>
          <a:xfrm>
            <a:off x="1022350" y="1952471"/>
            <a:ext cx="7893049" cy="3394472"/>
          </a:xfrm>
        </p:spPr>
        <p:txBody>
          <a:bodyPr>
            <a:normAutofit/>
          </a:bodyPr>
          <a:lstStyle/>
          <a:p>
            <a:pPr marL="0" indent="0">
              <a:buNone/>
            </a:pPr>
            <a:r>
              <a:rPr lang="en-US" sz="2800" dirty="0" err="1" smtClean="0">
                <a:solidFill>
                  <a:schemeClr val="tx1">
                    <a:lumMod val="65000"/>
                    <a:lumOff val="35000"/>
                  </a:schemeClr>
                </a:solidFill>
                <a:latin typeface="Arial Narrow" panose="020B0606020202030204" pitchFamily="34" charset="0"/>
              </a:rPr>
              <a:t>Appethyl</a:t>
            </a:r>
            <a:r>
              <a:rPr lang="en-US" sz="2800" baseline="30000" dirty="0" smtClean="0">
                <a:latin typeface="Arial Narrow" panose="020B0606020202030204" pitchFamily="34" charset="0"/>
              </a:rPr>
              <a:t>®</a:t>
            </a:r>
            <a:r>
              <a:rPr lang="en-US" sz="2800" dirty="0" smtClean="0">
                <a:solidFill>
                  <a:schemeClr val="tx1">
                    <a:lumMod val="65000"/>
                    <a:lumOff val="35000"/>
                  </a:schemeClr>
                </a:solidFill>
                <a:latin typeface="Arial Narrow" panose="020B0606020202030204" pitchFamily="34" charset="0"/>
              </a:rPr>
              <a:t> suppresses appetite by 50% after 3-4 hours*</a:t>
            </a:r>
            <a:endParaRPr lang="en-US" sz="2800" dirty="0">
              <a:solidFill>
                <a:schemeClr val="tx1">
                  <a:lumMod val="65000"/>
                  <a:lumOff val="35000"/>
                </a:schemeClr>
              </a:solidFill>
              <a:latin typeface="Arial Narrow" panose="020B0606020202030204" pitchFamily="34" charset="0"/>
            </a:endParaRPr>
          </a:p>
        </p:txBody>
      </p:sp>
      <p:grpSp>
        <p:nvGrpSpPr>
          <p:cNvPr id="3" name="Group 2"/>
          <p:cNvGrpSpPr/>
          <p:nvPr/>
        </p:nvGrpSpPr>
        <p:grpSpPr>
          <a:xfrm>
            <a:off x="962084" y="2637412"/>
            <a:ext cx="6919558" cy="2981918"/>
            <a:chOff x="962084" y="2275882"/>
            <a:chExt cx="6919558" cy="2981918"/>
          </a:xfrm>
        </p:grpSpPr>
        <p:sp>
          <p:nvSpPr>
            <p:cNvPr id="23" name="TextBox 22"/>
            <p:cNvSpPr txBox="1"/>
            <p:nvPr/>
          </p:nvSpPr>
          <p:spPr>
            <a:xfrm>
              <a:off x="1980759" y="3498594"/>
              <a:ext cx="1244201" cy="400110"/>
            </a:xfrm>
            <a:prstGeom prst="rect">
              <a:avLst/>
            </a:prstGeom>
            <a:noFill/>
          </p:spPr>
          <p:txBody>
            <a:bodyPr wrap="square" rtlCol="0">
              <a:spAutoFit/>
            </a:bodyPr>
            <a:lstStyle/>
            <a:p>
              <a:r>
                <a:rPr lang="en-US" sz="2000" b="1" dirty="0" smtClean="0">
                  <a:solidFill>
                    <a:schemeClr val="tx1">
                      <a:lumMod val="65000"/>
                      <a:lumOff val="35000"/>
                    </a:schemeClr>
                  </a:solidFill>
                  <a:latin typeface="Arial Narrow" panose="020B0606020202030204" pitchFamily="34" charset="0"/>
                </a:rPr>
                <a:t>Breakfast</a:t>
              </a:r>
              <a:endParaRPr lang="en-US" sz="2000" b="1" dirty="0">
                <a:solidFill>
                  <a:schemeClr val="tx1">
                    <a:lumMod val="65000"/>
                    <a:lumOff val="35000"/>
                  </a:schemeClr>
                </a:solidFill>
                <a:latin typeface="Arial Narrow" panose="020B0606020202030204" pitchFamily="34" charset="0"/>
              </a:endParaRPr>
            </a:p>
          </p:txBody>
        </p:sp>
        <p:cxnSp>
          <p:nvCxnSpPr>
            <p:cNvPr id="24" name="Straight Arrow Connector 23"/>
            <p:cNvCxnSpPr/>
            <p:nvPr/>
          </p:nvCxnSpPr>
          <p:spPr>
            <a:xfrm>
              <a:off x="2121288" y="3827972"/>
              <a:ext cx="0" cy="674591"/>
            </a:xfrm>
            <a:prstGeom prst="straightConnector1">
              <a:avLst/>
            </a:prstGeom>
            <a:ln w="381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416106" y="2491533"/>
              <a:ext cx="0" cy="214438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1416106" y="4621633"/>
              <a:ext cx="646553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3298239" y="4888468"/>
              <a:ext cx="2729273" cy="369332"/>
            </a:xfrm>
            <a:prstGeom prst="rect">
              <a:avLst/>
            </a:prstGeom>
            <a:noFill/>
          </p:spPr>
          <p:txBody>
            <a:bodyPr wrap="none" rtlCol="0">
              <a:spAutoFit/>
            </a:bodyPr>
            <a:lstStyle/>
            <a:p>
              <a:r>
                <a:rPr lang="en-US" dirty="0" smtClean="0">
                  <a:solidFill>
                    <a:schemeClr val="tx1">
                      <a:lumMod val="65000"/>
                      <a:lumOff val="35000"/>
                    </a:schemeClr>
                  </a:solidFill>
                  <a:latin typeface="Arial Narrow" panose="020B0606020202030204" pitchFamily="34" charset="0"/>
                </a:rPr>
                <a:t>Time after Breakfast (minutes)</a:t>
              </a:r>
              <a:endParaRPr lang="en-US" dirty="0">
                <a:solidFill>
                  <a:schemeClr val="tx1">
                    <a:lumMod val="65000"/>
                    <a:lumOff val="35000"/>
                  </a:schemeClr>
                </a:solidFill>
                <a:latin typeface="Arial Narrow" panose="020B0606020202030204" pitchFamily="34" charset="0"/>
              </a:endParaRPr>
            </a:p>
          </p:txBody>
        </p:sp>
        <p:sp>
          <p:nvSpPr>
            <p:cNvPr id="30" name="Rectangle 29"/>
            <p:cNvSpPr/>
            <p:nvPr/>
          </p:nvSpPr>
          <p:spPr>
            <a:xfrm>
              <a:off x="1544145" y="2892232"/>
              <a:ext cx="234669" cy="172276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dirty="0" smtClean="0"/>
                <a:t>Placebo</a:t>
              </a:r>
              <a:endParaRPr lang="en-US" dirty="0"/>
            </a:p>
          </p:txBody>
        </p:sp>
        <p:sp>
          <p:nvSpPr>
            <p:cNvPr id="31" name="Rectangle 30"/>
            <p:cNvSpPr/>
            <p:nvPr/>
          </p:nvSpPr>
          <p:spPr>
            <a:xfrm>
              <a:off x="1786991" y="2800925"/>
              <a:ext cx="234669" cy="1812719"/>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dirty="0" err="1" smtClean="0"/>
                <a:t>Appethyl</a:t>
              </a:r>
              <a:r>
                <a:rPr lang="en-US" dirty="0" smtClean="0"/>
                <a:t>®</a:t>
              </a:r>
              <a:endParaRPr lang="en-US" dirty="0"/>
            </a:p>
          </p:txBody>
        </p:sp>
        <p:sp>
          <p:nvSpPr>
            <p:cNvPr id="32" name="Rectangle 31"/>
            <p:cNvSpPr/>
            <p:nvPr/>
          </p:nvSpPr>
          <p:spPr>
            <a:xfrm>
              <a:off x="2258579" y="4414233"/>
              <a:ext cx="234669" cy="19598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2501425" y="4543313"/>
              <a:ext cx="234669" cy="65552"/>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2982539" y="4414233"/>
              <a:ext cx="234669" cy="195964"/>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3225385" y="4543313"/>
              <a:ext cx="234669" cy="65535"/>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3701736" y="4512191"/>
              <a:ext cx="234669" cy="9798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3944582" y="4543314"/>
              <a:ext cx="234669" cy="65519"/>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4420933" y="4476464"/>
              <a:ext cx="234669" cy="13370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4663779" y="4502563"/>
              <a:ext cx="234669" cy="106254"/>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5135367" y="4414233"/>
              <a:ext cx="234669" cy="195916"/>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5378213" y="4502563"/>
              <a:ext cx="234669" cy="106238"/>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5854564" y="4342795"/>
              <a:ext cx="234669" cy="2673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6097410" y="4414234"/>
              <a:ext cx="234669" cy="194552"/>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6573761" y="3962097"/>
              <a:ext cx="234669" cy="6480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6816607" y="4376133"/>
              <a:ext cx="234669" cy="232636"/>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7292958" y="3314095"/>
              <a:ext cx="234669" cy="129600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7535804" y="4023708"/>
              <a:ext cx="234669" cy="585045"/>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Left Brace 47"/>
            <p:cNvSpPr/>
            <p:nvPr/>
          </p:nvSpPr>
          <p:spPr>
            <a:xfrm rot="5400000">
              <a:off x="6986524" y="1835783"/>
              <a:ext cx="343850" cy="1224048"/>
            </a:xfrm>
            <a:prstGeom prst="leftBrac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9" name="TextBox 48"/>
            <p:cNvSpPr txBox="1"/>
            <p:nvPr/>
          </p:nvSpPr>
          <p:spPr>
            <a:xfrm>
              <a:off x="962084" y="2491533"/>
              <a:ext cx="461665" cy="1410001"/>
            </a:xfrm>
            <a:prstGeom prst="rect">
              <a:avLst/>
            </a:prstGeom>
            <a:noFill/>
          </p:spPr>
          <p:txBody>
            <a:bodyPr vert="vert270" wrap="none" rtlCol="0">
              <a:spAutoFit/>
            </a:bodyPr>
            <a:lstStyle/>
            <a:p>
              <a:r>
                <a:rPr lang="en-US" dirty="0" smtClean="0">
                  <a:solidFill>
                    <a:schemeClr val="tx1">
                      <a:lumMod val="65000"/>
                      <a:lumOff val="35000"/>
                    </a:schemeClr>
                  </a:solidFill>
                  <a:latin typeface="Arial Narrow" panose="020B0606020202030204" pitchFamily="34" charset="0"/>
                </a:rPr>
                <a:t>Hunger Ratings</a:t>
              </a:r>
              <a:endParaRPr lang="en-US" dirty="0">
                <a:solidFill>
                  <a:schemeClr val="tx1">
                    <a:lumMod val="65000"/>
                    <a:lumOff val="35000"/>
                  </a:schemeClr>
                </a:solidFill>
                <a:latin typeface="Arial Narrow" panose="020B0606020202030204" pitchFamily="34" charset="0"/>
              </a:endParaRPr>
            </a:p>
          </p:txBody>
        </p:sp>
        <p:cxnSp>
          <p:nvCxnSpPr>
            <p:cNvPr id="50" name="Straight Connector 49"/>
            <p:cNvCxnSpPr>
              <a:stCxn id="48" idx="2"/>
            </p:cNvCxnSpPr>
            <p:nvPr/>
          </p:nvCxnSpPr>
          <p:spPr>
            <a:xfrm>
              <a:off x="6546425" y="2619732"/>
              <a:ext cx="0" cy="1133880"/>
            </a:xfrm>
            <a:prstGeom prst="line">
              <a:avLst/>
            </a:prstGeom>
            <a:ln>
              <a:solidFill>
                <a:schemeClr val="tx1">
                  <a:lumMod val="65000"/>
                  <a:lumOff val="3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7766969" y="2618384"/>
              <a:ext cx="0" cy="1133880"/>
            </a:xfrm>
            <a:prstGeom prst="line">
              <a:avLst/>
            </a:prstGeom>
            <a:ln>
              <a:solidFill>
                <a:schemeClr val="tx1">
                  <a:lumMod val="65000"/>
                  <a:lumOff val="35000"/>
                </a:schemeClr>
              </a:solidFill>
              <a:prstDash val="sysDot"/>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1647864" y="4614992"/>
              <a:ext cx="6200736" cy="369332"/>
            </a:xfrm>
            <a:prstGeom prst="rect">
              <a:avLst/>
            </a:prstGeom>
            <a:noFill/>
          </p:spPr>
          <p:txBody>
            <a:bodyPr wrap="none" rtlCol="0">
              <a:spAutoFit/>
            </a:bodyPr>
            <a:lstStyle/>
            <a:p>
              <a:r>
                <a:rPr lang="en-US" dirty="0" smtClean="0">
                  <a:solidFill>
                    <a:schemeClr val="tx1">
                      <a:lumMod val="65000"/>
                      <a:lumOff val="35000"/>
                    </a:schemeClr>
                  </a:solidFill>
                  <a:latin typeface="Arial Narrow" panose="020B0606020202030204" pitchFamily="34" charset="0"/>
                </a:rPr>
                <a:t>0          15	         30	     45	 60</a:t>
              </a:r>
              <a:r>
                <a:rPr lang="en-US" dirty="0">
                  <a:solidFill>
                    <a:schemeClr val="tx1">
                      <a:lumMod val="65000"/>
                      <a:lumOff val="35000"/>
                    </a:schemeClr>
                  </a:solidFill>
                  <a:latin typeface="Arial Narrow" panose="020B0606020202030204" pitchFamily="34" charset="0"/>
                </a:rPr>
                <a:t> </a:t>
              </a:r>
              <a:r>
                <a:rPr lang="en-US" dirty="0" smtClean="0">
                  <a:solidFill>
                    <a:schemeClr val="tx1">
                      <a:lumMod val="65000"/>
                      <a:lumOff val="35000"/>
                    </a:schemeClr>
                  </a:solidFill>
                  <a:latin typeface="Arial Narrow" panose="020B0606020202030204" pitchFamily="34" charset="0"/>
                </a:rPr>
                <a:t>         90         120	      180	   240</a:t>
              </a:r>
              <a:endParaRPr lang="en-US" dirty="0">
                <a:solidFill>
                  <a:schemeClr val="tx1">
                    <a:lumMod val="65000"/>
                    <a:lumOff val="35000"/>
                  </a:schemeClr>
                </a:solidFill>
                <a:latin typeface="Arial Narrow" panose="020B0606020202030204" pitchFamily="34" charset="0"/>
              </a:endParaRPr>
            </a:p>
          </p:txBody>
        </p:sp>
      </p:grpSp>
      <p:sp>
        <p:nvSpPr>
          <p:cNvPr id="53" name="TextBox 52"/>
          <p:cNvSpPr txBox="1"/>
          <p:nvPr/>
        </p:nvSpPr>
        <p:spPr>
          <a:xfrm>
            <a:off x="533401" y="6052482"/>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spTree>
    <p:extLst>
      <p:ext uri="{BB962C8B-B14F-4D97-AF65-F5344CB8AC3E}">
        <p14:creationId xmlns:p14="http://schemas.microsoft.com/office/powerpoint/2010/main" val="101848110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457202" y="4724402"/>
            <a:ext cx="2755883" cy="1220847"/>
          </a:xfrm>
          <a:prstGeom prst="rect">
            <a:avLst/>
          </a:prstGeom>
          <a:noFill/>
        </p:spPr>
        <p:txBody>
          <a:bodyPr wrap="none" rtlCol="0">
            <a:spAutoFit/>
          </a:bodyPr>
          <a:lstStyle/>
          <a:p>
            <a:pPr>
              <a:lnSpc>
                <a:spcPts val="4400"/>
              </a:lnSpc>
            </a:pPr>
            <a:r>
              <a:rPr lang="en-US" sz="4400" b="1" dirty="0" smtClean="0">
                <a:solidFill>
                  <a:schemeClr val="tx1">
                    <a:lumMod val="65000"/>
                    <a:lumOff val="35000"/>
                  </a:schemeClr>
                </a:solidFill>
                <a:latin typeface="FrnkGothITC Bk BT"/>
              </a:rPr>
              <a:t>Fat</a:t>
            </a:r>
          </a:p>
          <a:p>
            <a:pPr>
              <a:lnSpc>
                <a:spcPts val="4400"/>
              </a:lnSpc>
            </a:pPr>
            <a:r>
              <a:rPr lang="en-US" sz="4400" b="1" dirty="0" smtClean="0">
                <a:solidFill>
                  <a:schemeClr val="tx1">
                    <a:lumMod val="65000"/>
                    <a:lumOff val="35000"/>
                  </a:schemeClr>
                </a:solidFill>
                <a:latin typeface="FrnkGothITC Bk BT"/>
              </a:rPr>
              <a:t>Digestion</a:t>
            </a:r>
            <a:endParaRPr lang="en-US" sz="4400" b="1" dirty="0">
              <a:solidFill>
                <a:schemeClr val="tx1">
                  <a:lumMod val="65000"/>
                  <a:lumOff val="35000"/>
                </a:schemeClr>
              </a:solidFill>
              <a:latin typeface="FrnkGothITC Bk BT"/>
            </a:endParaRPr>
          </a:p>
        </p:txBody>
      </p:sp>
      <p:sp>
        <p:nvSpPr>
          <p:cNvPr id="16" name="TextBox 15"/>
          <p:cNvSpPr txBox="1"/>
          <p:nvPr/>
        </p:nvSpPr>
        <p:spPr>
          <a:xfrm>
            <a:off x="443009" y="1051931"/>
            <a:ext cx="3214591" cy="502702"/>
          </a:xfrm>
          <a:prstGeom prst="rect">
            <a:avLst/>
          </a:prstGeom>
          <a:solidFill>
            <a:schemeClr val="bg1"/>
          </a:solidFill>
        </p:spPr>
        <p:txBody>
          <a:bodyPr wrap="square" rtlCol="0">
            <a:spAutoFit/>
          </a:bodyPr>
          <a:lstStyle/>
          <a:p>
            <a:pPr>
              <a:lnSpc>
                <a:spcPts val="3200"/>
              </a:lnSpc>
            </a:pPr>
            <a:r>
              <a:rPr lang="en-US" sz="3600" b="1" dirty="0" smtClean="0">
                <a:solidFill>
                  <a:srgbClr val="8673A4"/>
                </a:solidFill>
                <a:latin typeface="FrnkGothITC Bk BT"/>
              </a:rPr>
              <a:t>Ancient Diets</a:t>
            </a:r>
            <a:endParaRPr lang="en-US" sz="4800" b="1" dirty="0">
              <a:solidFill>
                <a:srgbClr val="8673A4"/>
              </a:solidFill>
              <a:latin typeface="FrnkGothITC Bk BT"/>
            </a:endParaRPr>
          </a:p>
        </p:txBody>
      </p:sp>
      <p:pic>
        <p:nvPicPr>
          <p:cNvPr id="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3372"/>
          <a:stretch/>
        </p:blipFill>
        <p:spPr bwMode="auto">
          <a:xfrm>
            <a:off x="4375726" y="805152"/>
            <a:ext cx="4433456" cy="5327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571063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3372"/>
          <a:stretch/>
        </p:blipFill>
        <p:spPr bwMode="auto">
          <a:xfrm>
            <a:off x="4375726" y="805152"/>
            <a:ext cx="4433456" cy="5327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Oval 31"/>
          <p:cNvSpPr/>
          <p:nvPr/>
        </p:nvSpPr>
        <p:spPr>
          <a:xfrm>
            <a:off x="4953002" y="4038600"/>
            <a:ext cx="1004407" cy="103224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extBox 4"/>
          <p:cNvSpPr txBox="1"/>
          <p:nvPr/>
        </p:nvSpPr>
        <p:spPr>
          <a:xfrm>
            <a:off x="443009" y="1051931"/>
            <a:ext cx="3214591" cy="502702"/>
          </a:xfrm>
          <a:prstGeom prst="rect">
            <a:avLst/>
          </a:prstGeom>
          <a:solidFill>
            <a:schemeClr val="bg1"/>
          </a:solidFill>
        </p:spPr>
        <p:txBody>
          <a:bodyPr wrap="square" rtlCol="0">
            <a:spAutoFit/>
          </a:bodyPr>
          <a:lstStyle/>
          <a:p>
            <a:pPr>
              <a:lnSpc>
                <a:spcPts val="3200"/>
              </a:lnSpc>
            </a:pPr>
            <a:r>
              <a:rPr lang="en-US" sz="3600" b="1" dirty="0" smtClean="0">
                <a:solidFill>
                  <a:srgbClr val="8673A4"/>
                </a:solidFill>
                <a:latin typeface="FrnkGothITC Bk BT"/>
              </a:rPr>
              <a:t>Ancient Diets</a:t>
            </a:r>
            <a:endParaRPr lang="en-US" sz="4800" b="1" dirty="0">
              <a:solidFill>
                <a:srgbClr val="8673A4"/>
              </a:solidFill>
              <a:latin typeface="FrnkGothITC Bk BT"/>
            </a:endParaRPr>
          </a:p>
        </p:txBody>
      </p:sp>
    </p:spTree>
    <p:extLst>
      <p:ext uri="{BB962C8B-B14F-4D97-AF65-F5344CB8AC3E}">
        <p14:creationId xmlns:p14="http://schemas.microsoft.com/office/powerpoint/2010/main" val="44421831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3372"/>
          <a:stretch/>
        </p:blipFill>
        <p:spPr bwMode="auto">
          <a:xfrm>
            <a:off x="4375726" y="1051931"/>
            <a:ext cx="4433456" cy="5327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443009" y="1051931"/>
            <a:ext cx="3214591" cy="502702"/>
          </a:xfrm>
          <a:prstGeom prst="rect">
            <a:avLst/>
          </a:prstGeom>
          <a:solidFill>
            <a:schemeClr val="bg1"/>
          </a:solidFill>
        </p:spPr>
        <p:txBody>
          <a:bodyPr wrap="square" rtlCol="0">
            <a:spAutoFit/>
          </a:bodyPr>
          <a:lstStyle/>
          <a:p>
            <a:pPr>
              <a:lnSpc>
                <a:spcPts val="3200"/>
              </a:lnSpc>
            </a:pPr>
            <a:r>
              <a:rPr lang="en-US" sz="3600" b="1" dirty="0" smtClean="0">
                <a:solidFill>
                  <a:srgbClr val="8673A4"/>
                </a:solidFill>
                <a:latin typeface="FrnkGothITC Bk BT"/>
              </a:rPr>
              <a:t>Ancient Diets</a:t>
            </a:r>
            <a:endParaRPr lang="en-US" sz="4800" b="1" dirty="0">
              <a:solidFill>
                <a:srgbClr val="8673A4"/>
              </a:solidFill>
              <a:latin typeface="FrnkGothITC Bk BT"/>
            </a:endParaRPr>
          </a:p>
        </p:txBody>
      </p:sp>
      <p:grpSp>
        <p:nvGrpSpPr>
          <p:cNvPr id="2" name="Group 1"/>
          <p:cNvGrpSpPr/>
          <p:nvPr/>
        </p:nvGrpSpPr>
        <p:grpSpPr>
          <a:xfrm>
            <a:off x="705169" y="1538225"/>
            <a:ext cx="5783310" cy="4102659"/>
            <a:chOff x="174099" y="968186"/>
            <a:chExt cx="5783310" cy="4102659"/>
          </a:xfrm>
        </p:grpSpPr>
        <p:sp>
          <p:nvSpPr>
            <p:cNvPr id="27" name="Oval 26"/>
            <p:cNvSpPr/>
            <p:nvPr/>
          </p:nvSpPr>
          <p:spPr>
            <a:xfrm>
              <a:off x="4953002" y="4038600"/>
              <a:ext cx="1004407" cy="103224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9" name="Group 18"/>
            <p:cNvGrpSpPr/>
            <p:nvPr/>
          </p:nvGrpSpPr>
          <p:grpSpPr>
            <a:xfrm>
              <a:off x="174099" y="968186"/>
              <a:ext cx="4855103" cy="3375212"/>
              <a:chOff x="1057013" y="772828"/>
              <a:chExt cx="3264687" cy="2782224"/>
            </a:xfrm>
          </p:grpSpPr>
          <p:grpSp>
            <p:nvGrpSpPr>
              <p:cNvPr id="20" name="Group 19"/>
              <p:cNvGrpSpPr/>
              <p:nvPr/>
            </p:nvGrpSpPr>
            <p:grpSpPr>
              <a:xfrm>
                <a:off x="1057013" y="772828"/>
                <a:ext cx="3264687" cy="2782224"/>
                <a:chOff x="1057013" y="772828"/>
                <a:chExt cx="3264687" cy="2782224"/>
              </a:xfrm>
            </p:grpSpPr>
            <p:pic>
              <p:nvPicPr>
                <p:cNvPr id="22" name="Picture 2" descr="http://i.kinja-img.com/gawker-media/image/upload/s--pjzzBDlZ--/17phitxlpacecjpg.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7013" y="772828"/>
                  <a:ext cx="2027079" cy="1651601"/>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Arrow Connector 23"/>
                <p:cNvCxnSpPr/>
                <p:nvPr/>
              </p:nvCxnSpPr>
              <p:spPr>
                <a:xfrm flipH="1" flipV="1">
                  <a:off x="2491530" y="1970571"/>
                  <a:ext cx="1830170" cy="1584481"/>
                </a:xfrm>
                <a:prstGeom prst="straightConnector1">
                  <a:avLst/>
                </a:prstGeom>
                <a:ln w="762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329831" y="1008362"/>
                  <a:ext cx="1379925" cy="887962"/>
                </a:xfrm>
                <a:prstGeom prst="rect">
                  <a:avLst/>
                </a:prstGeom>
                <a:noFill/>
              </p:spPr>
              <p:txBody>
                <a:bodyPr wrap="none" rtlCol="0">
                  <a:spAutoFit/>
                </a:bodyPr>
                <a:lstStyle/>
                <a:p>
                  <a:pPr algn="ctr"/>
                  <a:r>
                    <a:rPr lang="en-US" sz="3200" b="1" dirty="0" smtClean="0">
                      <a:solidFill>
                        <a:prstClr val="black"/>
                      </a:solidFill>
                      <a:effectLst>
                        <a:outerShdw blurRad="38100" dist="38100" dir="2700000" algn="tl">
                          <a:srgbClr val="000000">
                            <a:alpha val="43137"/>
                          </a:srgbClr>
                        </a:outerShdw>
                      </a:effectLst>
                      <a:latin typeface="Franklin Gothic Book" panose="020B0503020102020204" pitchFamily="34" charset="0"/>
                    </a:rPr>
                    <a:t>“Don’t eat!</a:t>
                  </a:r>
                </a:p>
                <a:p>
                  <a:pPr algn="ctr"/>
                  <a:r>
                    <a:rPr lang="en-US" sz="3200" b="1" dirty="0" smtClean="0">
                      <a:solidFill>
                        <a:prstClr val="black"/>
                      </a:solidFill>
                      <a:effectLst>
                        <a:outerShdw blurRad="38100" dist="38100" dir="2700000" algn="tl">
                          <a:srgbClr val="000000">
                            <a:alpha val="43137"/>
                          </a:srgbClr>
                        </a:outerShdw>
                      </a:effectLst>
                      <a:latin typeface="Franklin Gothic Book" panose="020B0503020102020204" pitchFamily="34" charset="0"/>
                    </a:rPr>
                    <a:t>I’m full!”</a:t>
                  </a:r>
                  <a:endParaRPr lang="en-US" sz="3200" b="1" dirty="0">
                    <a:solidFill>
                      <a:prstClr val="black"/>
                    </a:solidFill>
                    <a:effectLst>
                      <a:outerShdw blurRad="38100" dist="38100" dir="2700000" algn="tl">
                        <a:srgbClr val="000000">
                          <a:alpha val="43137"/>
                        </a:srgbClr>
                      </a:outerShdw>
                    </a:effectLst>
                    <a:latin typeface="Franklin Gothic Book" panose="020B0503020102020204" pitchFamily="34" charset="0"/>
                  </a:endParaRPr>
                </a:p>
              </p:txBody>
            </p:sp>
          </p:grpSp>
          <p:sp>
            <p:nvSpPr>
              <p:cNvPr id="21" name="TextBox 20"/>
              <p:cNvSpPr txBox="1"/>
              <p:nvPr/>
            </p:nvSpPr>
            <p:spPr>
              <a:xfrm rot="2359475">
                <a:off x="2934716" y="2696167"/>
                <a:ext cx="402272" cy="329815"/>
              </a:xfrm>
              <a:prstGeom prst="rect">
                <a:avLst/>
              </a:prstGeom>
              <a:solidFill>
                <a:schemeClr val="bg1"/>
              </a:solidFill>
            </p:spPr>
            <p:txBody>
              <a:bodyPr wrap="none" rtlCol="0">
                <a:spAutoFit/>
              </a:bodyPr>
              <a:lstStyle/>
              <a:p>
                <a:r>
                  <a:rPr lang="en-US" sz="2000" b="1" dirty="0" smtClean="0">
                    <a:solidFill>
                      <a:prstClr val="black"/>
                    </a:solidFill>
                  </a:rPr>
                  <a:t>CCK</a:t>
                </a:r>
                <a:endParaRPr lang="en-US" sz="2000" b="1" dirty="0">
                  <a:solidFill>
                    <a:prstClr val="black"/>
                  </a:solidFill>
                </a:endParaRPr>
              </a:p>
            </p:txBody>
          </p:sp>
        </p:grpSp>
      </p:grpSp>
    </p:spTree>
    <p:extLst>
      <p:ext uri="{BB962C8B-B14F-4D97-AF65-F5344CB8AC3E}">
        <p14:creationId xmlns:p14="http://schemas.microsoft.com/office/powerpoint/2010/main" val="104756029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2781"/>
          <a:stretch/>
        </p:blipFill>
        <p:spPr bwMode="auto">
          <a:xfrm>
            <a:off x="4107873" y="387760"/>
            <a:ext cx="4953000" cy="5982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81000" y="998481"/>
            <a:ext cx="3276600" cy="502702"/>
          </a:xfrm>
          <a:prstGeom prst="rect">
            <a:avLst/>
          </a:prstGeom>
          <a:solidFill>
            <a:schemeClr val="bg1"/>
          </a:solidFill>
        </p:spPr>
        <p:txBody>
          <a:bodyPr wrap="square" rtlCol="0">
            <a:spAutoFit/>
          </a:bodyPr>
          <a:lstStyle/>
          <a:p>
            <a:pPr>
              <a:lnSpc>
                <a:spcPts val="3200"/>
              </a:lnSpc>
            </a:pPr>
            <a:r>
              <a:rPr lang="en-US" sz="3600" b="1" dirty="0" smtClean="0">
                <a:solidFill>
                  <a:srgbClr val="8673A4"/>
                </a:solidFill>
                <a:latin typeface="FrnkGothITC Bk BT"/>
              </a:rPr>
              <a:t>Today’s Diets</a:t>
            </a:r>
            <a:endParaRPr lang="en-US" sz="4800" b="1" dirty="0">
              <a:solidFill>
                <a:srgbClr val="8673A4"/>
              </a:solidFill>
              <a:latin typeface="FrnkGothITC Bk BT"/>
            </a:endParaRPr>
          </a:p>
        </p:txBody>
      </p:sp>
    </p:spTree>
    <p:extLst>
      <p:ext uri="{BB962C8B-B14F-4D97-AF65-F5344CB8AC3E}">
        <p14:creationId xmlns:p14="http://schemas.microsoft.com/office/powerpoint/2010/main" val="282824896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descr="http://i.kinja-img.com/gawker-media/image/upload/s--pjzzBDlZ--/17phitxlpacecjpg.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04800" y="1564500"/>
            <a:ext cx="2971800" cy="2116099"/>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1056696" y="1917580"/>
            <a:ext cx="1762704" cy="1077218"/>
          </a:xfrm>
          <a:prstGeom prst="rect">
            <a:avLst/>
          </a:prstGeom>
          <a:noFill/>
        </p:spPr>
        <p:txBody>
          <a:bodyPr wrap="square" rtlCol="0">
            <a:spAutoFit/>
          </a:bodyPr>
          <a:lstStyle/>
          <a:p>
            <a:r>
              <a:rPr lang="en-US" sz="3200" b="1" dirty="0" smtClean="0">
                <a:solidFill>
                  <a:prstClr val="black"/>
                </a:solidFill>
                <a:effectLst>
                  <a:outerShdw blurRad="38100" dist="38100" dir="2700000" algn="tl">
                    <a:srgbClr val="000000">
                      <a:alpha val="43137"/>
                    </a:srgbClr>
                  </a:outerShdw>
                </a:effectLst>
                <a:latin typeface="FrnkGothITC Bk BT"/>
              </a:rPr>
              <a:t>“Keep</a:t>
            </a:r>
          </a:p>
          <a:p>
            <a:r>
              <a:rPr lang="en-US" sz="3200" b="1" dirty="0" smtClean="0">
                <a:solidFill>
                  <a:prstClr val="black"/>
                </a:solidFill>
                <a:effectLst>
                  <a:outerShdw blurRad="38100" dist="38100" dir="2700000" algn="tl">
                    <a:srgbClr val="000000">
                      <a:alpha val="43137"/>
                    </a:srgbClr>
                  </a:outerShdw>
                </a:effectLst>
                <a:latin typeface="FrnkGothITC Bk BT"/>
              </a:rPr>
              <a:t>eating!”</a:t>
            </a:r>
            <a:endParaRPr lang="en-US" sz="3200" b="1" dirty="0">
              <a:solidFill>
                <a:prstClr val="black"/>
              </a:solidFill>
              <a:effectLst>
                <a:outerShdw blurRad="38100" dist="38100" dir="2700000" algn="tl">
                  <a:srgbClr val="000000">
                    <a:alpha val="43137"/>
                  </a:srgbClr>
                </a:outerShdw>
              </a:effectLst>
              <a:latin typeface="FrnkGothITC Bk BT"/>
            </a:endParaRPr>
          </a:p>
        </p:txBody>
      </p:sp>
      <p:pic>
        <p:nvPicPr>
          <p:cNvPr id="7"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b="12781"/>
          <a:stretch/>
        </p:blipFill>
        <p:spPr bwMode="auto">
          <a:xfrm>
            <a:off x="4107873" y="387760"/>
            <a:ext cx="4953000" cy="5982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81000" y="998481"/>
            <a:ext cx="3276600" cy="502702"/>
          </a:xfrm>
          <a:prstGeom prst="rect">
            <a:avLst/>
          </a:prstGeom>
          <a:solidFill>
            <a:schemeClr val="bg1"/>
          </a:solidFill>
        </p:spPr>
        <p:txBody>
          <a:bodyPr wrap="square" rtlCol="0">
            <a:spAutoFit/>
          </a:bodyPr>
          <a:lstStyle/>
          <a:p>
            <a:pPr>
              <a:lnSpc>
                <a:spcPts val="3200"/>
              </a:lnSpc>
            </a:pPr>
            <a:r>
              <a:rPr lang="en-US" sz="3600" b="1" dirty="0" smtClean="0">
                <a:solidFill>
                  <a:srgbClr val="8673A4"/>
                </a:solidFill>
                <a:latin typeface="FrnkGothITC Bk BT"/>
              </a:rPr>
              <a:t>Today’s Diets</a:t>
            </a:r>
            <a:endParaRPr lang="en-US" sz="4800" b="1" dirty="0">
              <a:solidFill>
                <a:srgbClr val="8673A4"/>
              </a:solidFill>
              <a:latin typeface="FrnkGothITC Bk BT"/>
            </a:endParaRPr>
          </a:p>
        </p:txBody>
      </p:sp>
      <p:sp>
        <p:nvSpPr>
          <p:cNvPr id="19" name="Oval 18"/>
          <p:cNvSpPr/>
          <p:nvPr/>
        </p:nvSpPr>
        <p:spPr>
          <a:xfrm>
            <a:off x="4926855" y="4038600"/>
            <a:ext cx="1056696" cy="103224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solidFill>
                  <a:schemeClr val="accent1">
                    <a:lumMod val="75000"/>
                  </a:schemeClr>
                </a:solidFill>
              </a:rPr>
              <a:t>?</a:t>
            </a:r>
          </a:p>
        </p:txBody>
      </p:sp>
    </p:spTree>
    <p:extLst>
      <p:ext uri="{BB962C8B-B14F-4D97-AF65-F5344CB8AC3E}">
        <p14:creationId xmlns:p14="http://schemas.microsoft.com/office/powerpoint/2010/main" val="379016695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64081" y="948762"/>
            <a:ext cx="3892051" cy="576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descr="http://upload.wikimedia.org/wikipedia/commons/thumb/b/b3/Tractus_intestinalis_duodenum.svg/2000px-Tractus_intestinalis_duodenum.svg.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6709" y="912321"/>
            <a:ext cx="4020995" cy="56595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6179" y="1904001"/>
            <a:ext cx="1325635" cy="1015663"/>
          </a:xfrm>
          <a:prstGeom prst="rect">
            <a:avLst/>
          </a:prstGeom>
          <a:solidFill>
            <a:schemeClr val="bg1"/>
          </a:solidFill>
        </p:spPr>
        <p:txBody>
          <a:bodyPr wrap="square" rtlCol="0">
            <a:spAutoFit/>
          </a:bodyPr>
          <a:lstStyle/>
          <a:p>
            <a:r>
              <a:rPr lang="en-US" sz="2000" b="1" dirty="0" smtClean="0">
                <a:solidFill>
                  <a:prstClr val="black"/>
                </a:solidFill>
                <a:latin typeface="Franklin Gothic Book" panose="020B0503020102020204" pitchFamily="34" charset="0"/>
              </a:rPr>
              <a:t>Upper Small</a:t>
            </a:r>
          </a:p>
          <a:p>
            <a:r>
              <a:rPr lang="en-US" sz="2000" b="1" dirty="0" smtClean="0">
                <a:solidFill>
                  <a:prstClr val="black"/>
                </a:solidFill>
                <a:latin typeface="Franklin Gothic Book" panose="020B0503020102020204" pitchFamily="34" charset="0"/>
              </a:rPr>
              <a:t>Intestine</a:t>
            </a:r>
            <a:endParaRPr lang="en-US" sz="2000" b="1" dirty="0">
              <a:solidFill>
                <a:prstClr val="black"/>
              </a:solidFill>
              <a:latin typeface="Franklin Gothic Book" panose="020B0503020102020204" pitchFamily="34" charset="0"/>
            </a:endParaRPr>
          </a:p>
        </p:txBody>
      </p:sp>
      <p:sp>
        <p:nvSpPr>
          <p:cNvPr id="5" name="TextBox 4"/>
          <p:cNvSpPr txBox="1"/>
          <p:nvPr/>
        </p:nvSpPr>
        <p:spPr>
          <a:xfrm>
            <a:off x="5023093" y="5120637"/>
            <a:ext cx="1497141" cy="707886"/>
          </a:xfrm>
          <a:prstGeom prst="rect">
            <a:avLst/>
          </a:prstGeom>
          <a:solidFill>
            <a:schemeClr val="bg1"/>
          </a:solidFill>
        </p:spPr>
        <p:txBody>
          <a:bodyPr wrap="none" rtlCol="0">
            <a:spAutoFit/>
          </a:bodyPr>
          <a:lstStyle/>
          <a:p>
            <a:r>
              <a:rPr lang="en-US" sz="2000" b="1" dirty="0" smtClean="0">
                <a:solidFill>
                  <a:prstClr val="black"/>
                </a:solidFill>
                <a:latin typeface="Franklin Gothic Book" panose="020B0503020102020204" pitchFamily="34" charset="0"/>
              </a:rPr>
              <a:t>Lower Small</a:t>
            </a:r>
          </a:p>
          <a:p>
            <a:r>
              <a:rPr lang="en-US" sz="2000" b="1" dirty="0" smtClean="0">
                <a:solidFill>
                  <a:prstClr val="black"/>
                </a:solidFill>
                <a:latin typeface="Franklin Gothic Book" panose="020B0503020102020204" pitchFamily="34" charset="0"/>
              </a:rPr>
              <a:t>Intestine</a:t>
            </a:r>
            <a:endParaRPr lang="en-US" sz="2000" b="1" dirty="0">
              <a:solidFill>
                <a:prstClr val="black"/>
              </a:solidFill>
              <a:latin typeface="Franklin Gothic Book" panose="020B0503020102020204" pitchFamily="34" charset="0"/>
            </a:endParaRPr>
          </a:p>
        </p:txBody>
      </p:sp>
      <p:cxnSp>
        <p:nvCxnSpPr>
          <p:cNvPr id="4" name="Straight Connector 3"/>
          <p:cNvCxnSpPr/>
          <p:nvPr/>
        </p:nvCxnSpPr>
        <p:spPr>
          <a:xfrm>
            <a:off x="1131455" y="2309091"/>
            <a:ext cx="842395" cy="4734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5988244" y="4670295"/>
            <a:ext cx="254652" cy="533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545066" y="648591"/>
            <a:ext cx="4232116" cy="769441"/>
          </a:xfrm>
          <a:prstGeom prst="rect">
            <a:avLst/>
          </a:prstGeom>
          <a:noFill/>
        </p:spPr>
        <p:txBody>
          <a:bodyPr wrap="square" rtlCol="0">
            <a:spAutoFit/>
          </a:bodyPr>
          <a:lstStyle/>
          <a:p>
            <a:pPr algn="ctr"/>
            <a:r>
              <a:rPr lang="en-US" sz="4400" b="1" dirty="0" smtClean="0">
                <a:solidFill>
                  <a:srgbClr val="8673A4"/>
                </a:solidFill>
                <a:latin typeface="FrnkGothITC Bk BT"/>
              </a:rPr>
              <a:t>Today’s Diets…</a:t>
            </a:r>
            <a:endParaRPr lang="en-US" sz="4400" b="1" dirty="0">
              <a:solidFill>
                <a:srgbClr val="8673A4"/>
              </a:solidFill>
              <a:latin typeface="FrnkGothITC Bk BT"/>
            </a:endParaRPr>
          </a:p>
        </p:txBody>
      </p:sp>
      <p:sp>
        <p:nvSpPr>
          <p:cNvPr id="18" name="TextBox 17"/>
          <p:cNvSpPr txBox="1"/>
          <p:nvPr/>
        </p:nvSpPr>
        <p:spPr>
          <a:xfrm>
            <a:off x="203200" y="911740"/>
            <a:ext cx="2082800" cy="913070"/>
          </a:xfrm>
          <a:prstGeom prst="rect">
            <a:avLst/>
          </a:prstGeom>
          <a:solidFill>
            <a:schemeClr val="bg1"/>
          </a:solidFill>
        </p:spPr>
        <p:txBody>
          <a:bodyPr wrap="square" rtlCol="0">
            <a:spAutoFit/>
          </a:bodyPr>
          <a:lstStyle/>
          <a:p>
            <a:pPr algn="ctr">
              <a:lnSpc>
                <a:spcPts val="3200"/>
              </a:lnSpc>
            </a:pPr>
            <a:r>
              <a:rPr lang="en-US" sz="3200" b="1" dirty="0" smtClean="0">
                <a:solidFill>
                  <a:schemeClr val="tx1">
                    <a:lumMod val="65000"/>
                    <a:lumOff val="35000"/>
                  </a:schemeClr>
                </a:solidFill>
                <a:latin typeface="Franklin Gothic Book" panose="020B0503020102020204" pitchFamily="34" charset="0"/>
              </a:rPr>
              <a:t>…</a:t>
            </a:r>
            <a:r>
              <a:rPr lang="en-US" sz="2800" b="1" dirty="0" smtClean="0">
                <a:solidFill>
                  <a:schemeClr val="tx1">
                    <a:lumMod val="65000"/>
                    <a:lumOff val="35000"/>
                  </a:schemeClr>
                </a:solidFill>
                <a:latin typeface="Franklin Gothic Book" panose="020B0503020102020204" pitchFamily="34" charset="0"/>
              </a:rPr>
              <a:t>without</a:t>
            </a:r>
          </a:p>
          <a:p>
            <a:pPr algn="ctr">
              <a:lnSpc>
                <a:spcPts val="3200"/>
              </a:lnSpc>
            </a:pPr>
            <a:r>
              <a:rPr lang="en-US" sz="4000" b="1" dirty="0" err="1" smtClean="0">
                <a:solidFill>
                  <a:schemeClr val="tx1">
                    <a:lumMod val="65000"/>
                    <a:lumOff val="35000"/>
                  </a:schemeClr>
                </a:solidFill>
                <a:latin typeface="Franklin Gothic Book" panose="020B0503020102020204" pitchFamily="34" charset="0"/>
              </a:rPr>
              <a:t>contrōl</a:t>
            </a:r>
            <a:endParaRPr lang="en-US" sz="4000" b="1" dirty="0">
              <a:solidFill>
                <a:schemeClr val="tx1">
                  <a:lumMod val="65000"/>
                  <a:lumOff val="35000"/>
                </a:schemeClr>
              </a:solidFill>
              <a:latin typeface="Franklin Gothic Book" panose="020B0503020102020204" pitchFamily="34" charset="0"/>
            </a:endParaRPr>
          </a:p>
        </p:txBody>
      </p:sp>
      <p:sp>
        <p:nvSpPr>
          <p:cNvPr id="20" name="TextBox 19"/>
          <p:cNvSpPr txBox="1"/>
          <p:nvPr/>
        </p:nvSpPr>
        <p:spPr>
          <a:xfrm>
            <a:off x="7341636" y="830925"/>
            <a:ext cx="1681871" cy="913070"/>
          </a:xfrm>
          <a:prstGeom prst="rect">
            <a:avLst/>
          </a:prstGeom>
          <a:solidFill>
            <a:schemeClr val="bg1"/>
          </a:solidFill>
        </p:spPr>
        <p:txBody>
          <a:bodyPr wrap="none" rtlCol="0">
            <a:spAutoFit/>
          </a:bodyPr>
          <a:lstStyle/>
          <a:p>
            <a:pPr algn="ctr">
              <a:lnSpc>
                <a:spcPts val="3200"/>
              </a:lnSpc>
            </a:pPr>
            <a:r>
              <a:rPr lang="en-US" sz="2800" b="1" dirty="0" smtClean="0">
                <a:solidFill>
                  <a:schemeClr val="tx1">
                    <a:lumMod val="65000"/>
                    <a:lumOff val="35000"/>
                  </a:schemeClr>
                </a:solidFill>
                <a:latin typeface="Franklin Gothic Book" panose="020B0503020102020204" pitchFamily="34" charset="0"/>
              </a:rPr>
              <a:t>…with</a:t>
            </a:r>
          </a:p>
          <a:p>
            <a:pPr algn="ctr">
              <a:lnSpc>
                <a:spcPts val="3200"/>
              </a:lnSpc>
            </a:pPr>
            <a:r>
              <a:rPr lang="en-US" sz="4000" b="1" dirty="0" err="1" smtClean="0">
                <a:solidFill>
                  <a:schemeClr val="tx1">
                    <a:lumMod val="65000"/>
                    <a:lumOff val="35000"/>
                  </a:schemeClr>
                </a:solidFill>
                <a:latin typeface="Franklin Gothic Book" panose="020B0503020102020204" pitchFamily="34" charset="0"/>
              </a:rPr>
              <a:t>contrōl</a:t>
            </a:r>
            <a:endParaRPr lang="en-US" sz="4000" b="1" dirty="0">
              <a:solidFill>
                <a:schemeClr val="tx1">
                  <a:lumMod val="65000"/>
                  <a:lumOff val="35000"/>
                </a:schemeClr>
              </a:solidFill>
              <a:latin typeface="Franklin Gothic Book" panose="020B0503020102020204" pitchFamily="34" charset="0"/>
            </a:endParaRPr>
          </a:p>
        </p:txBody>
      </p:sp>
      <p:sp>
        <p:nvSpPr>
          <p:cNvPr id="22" name="TextBox 21"/>
          <p:cNvSpPr txBox="1"/>
          <p:nvPr/>
        </p:nvSpPr>
        <p:spPr>
          <a:xfrm>
            <a:off x="382884" y="5203695"/>
            <a:ext cx="1497141" cy="707886"/>
          </a:xfrm>
          <a:prstGeom prst="rect">
            <a:avLst/>
          </a:prstGeom>
          <a:solidFill>
            <a:schemeClr val="bg1"/>
          </a:solidFill>
        </p:spPr>
        <p:txBody>
          <a:bodyPr wrap="none" rtlCol="0">
            <a:spAutoFit/>
          </a:bodyPr>
          <a:lstStyle/>
          <a:p>
            <a:r>
              <a:rPr lang="en-US" sz="2000" b="1" dirty="0" smtClean="0">
                <a:solidFill>
                  <a:prstClr val="black"/>
                </a:solidFill>
                <a:latin typeface="Franklin Gothic Book" panose="020B0503020102020204" pitchFamily="34" charset="0"/>
              </a:rPr>
              <a:t>Lower Small</a:t>
            </a:r>
          </a:p>
          <a:p>
            <a:r>
              <a:rPr lang="en-US" sz="2000" b="1" dirty="0" smtClean="0">
                <a:solidFill>
                  <a:prstClr val="black"/>
                </a:solidFill>
                <a:latin typeface="Franklin Gothic Book" panose="020B0503020102020204" pitchFamily="34" charset="0"/>
              </a:rPr>
              <a:t>Intestine</a:t>
            </a:r>
            <a:endParaRPr lang="en-US" sz="2000" b="1" dirty="0">
              <a:solidFill>
                <a:prstClr val="black"/>
              </a:solidFill>
              <a:latin typeface="Franklin Gothic Book" panose="020B0503020102020204" pitchFamily="34" charset="0"/>
            </a:endParaRPr>
          </a:p>
        </p:txBody>
      </p:sp>
      <p:cxnSp>
        <p:nvCxnSpPr>
          <p:cNvPr id="23" name="Straight Connector 22"/>
          <p:cNvCxnSpPr/>
          <p:nvPr/>
        </p:nvCxnSpPr>
        <p:spPr>
          <a:xfrm flipH="1">
            <a:off x="1594488" y="4587237"/>
            <a:ext cx="254652" cy="533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609709" y="2211778"/>
            <a:ext cx="1505861" cy="707886"/>
          </a:xfrm>
          <a:prstGeom prst="rect">
            <a:avLst/>
          </a:prstGeom>
          <a:solidFill>
            <a:schemeClr val="bg1"/>
          </a:solidFill>
        </p:spPr>
        <p:txBody>
          <a:bodyPr wrap="none" rtlCol="0">
            <a:spAutoFit/>
          </a:bodyPr>
          <a:lstStyle/>
          <a:p>
            <a:r>
              <a:rPr lang="en-US" sz="2000" b="1" dirty="0" smtClean="0">
                <a:solidFill>
                  <a:prstClr val="black"/>
                </a:solidFill>
                <a:latin typeface="Franklin Gothic Book" panose="020B0503020102020204" pitchFamily="34" charset="0"/>
              </a:rPr>
              <a:t>Upper Small</a:t>
            </a:r>
          </a:p>
          <a:p>
            <a:r>
              <a:rPr lang="en-US" sz="2000" b="1" dirty="0" smtClean="0">
                <a:solidFill>
                  <a:prstClr val="black"/>
                </a:solidFill>
                <a:latin typeface="Franklin Gothic Book" panose="020B0503020102020204" pitchFamily="34" charset="0"/>
              </a:rPr>
              <a:t>Intestine</a:t>
            </a:r>
            <a:endParaRPr lang="en-US" sz="2000" b="1" dirty="0">
              <a:solidFill>
                <a:prstClr val="black"/>
              </a:solidFill>
              <a:latin typeface="Franklin Gothic Book" panose="020B0503020102020204" pitchFamily="34" charset="0"/>
            </a:endParaRPr>
          </a:p>
        </p:txBody>
      </p:sp>
      <p:cxnSp>
        <p:nvCxnSpPr>
          <p:cNvPr id="25" name="Straight Connector 24"/>
          <p:cNvCxnSpPr/>
          <p:nvPr/>
        </p:nvCxnSpPr>
        <p:spPr>
          <a:xfrm>
            <a:off x="5548977" y="2782508"/>
            <a:ext cx="609600" cy="3231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33401" y="6248747"/>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spTree>
    <p:extLst>
      <p:ext uri="{BB962C8B-B14F-4D97-AF65-F5344CB8AC3E}">
        <p14:creationId xmlns:p14="http://schemas.microsoft.com/office/powerpoint/2010/main" val="120249418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3372"/>
          <a:stretch/>
        </p:blipFill>
        <p:spPr bwMode="auto">
          <a:xfrm>
            <a:off x="4207299" y="879765"/>
            <a:ext cx="4461026" cy="5360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Oval 24"/>
          <p:cNvSpPr/>
          <p:nvPr/>
        </p:nvSpPr>
        <p:spPr>
          <a:xfrm>
            <a:off x="5192741" y="4360294"/>
            <a:ext cx="1004407" cy="103224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6" name="Group 25"/>
          <p:cNvGrpSpPr/>
          <p:nvPr/>
        </p:nvGrpSpPr>
        <p:grpSpPr>
          <a:xfrm>
            <a:off x="413838" y="1159894"/>
            <a:ext cx="4855103" cy="3505200"/>
            <a:chOff x="1057013" y="665679"/>
            <a:chExt cx="3264687" cy="2889373"/>
          </a:xfrm>
        </p:grpSpPr>
        <p:grpSp>
          <p:nvGrpSpPr>
            <p:cNvPr id="27" name="Group 26"/>
            <p:cNvGrpSpPr/>
            <p:nvPr/>
          </p:nvGrpSpPr>
          <p:grpSpPr>
            <a:xfrm>
              <a:off x="1057013" y="665679"/>
              <a:ext cx="3264687" cy="2889373"/>
              <a:chOff x="1057013" y="665679"/>
              <a:chExt cx="3264687" cy="2889373"/>
            </a:xfrm>
          </p:grpSpPr>
          <p:pic>
            <p:nvPicPr>
              <p:cNvPr id="29" name="Picture 2" descr="http://i.kinja-img.com/gawker-media/image/upload/s--pjzzBDlZ--/17phitxlpacecjpg.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7013" y="665679"/>
                <a:ext cx="2027079" cy="1651600"/>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Arrow Connector 29"/>
              <p:cNvCxnSpPr/>
              <p:nvPr/>
            </p:nvCxnSpPr>
            <p:spPr>
              <a:xfrm flipH="1" flipV="1">
                <a:off x="2491530" y="1970571"/>
                <a:ext cx="1830170" cy="1584481"/>
              </a:xfrm>
              <a:prstGeom prst="straightConnector1">
                <a:avLst/>
              </a:prstGeom>
              <a:ln w="762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253840" y="1008362"/>
                <a:ext cx="1531908" cy="887962"/>
              </a:xfrm>
              <a:prstGeom prst="rect">
                <a:avLst/>
              </a:prstGeom>
              <a:noFill/>
            </p:spPr>
            <p:txBody>
              <a:bodyPr wrap="none" rtlCol="0">
                <a:spAutoFit/>
              </a:bodyPr>
              <a:lstStyle/>
              <a:p>
                <a:pPr algn="ctr"/>
                <a:r>
                  <a:rPr lang="en-US" sz="3200" b="1" dirty="0" smtClean="0">
                    <a:solidFill>
                      <a:prstClr val="black"/>
                    </a:solidFill>
                    <a:effectLst>
                      <a:outerShdw blurRad="38100" dist="38100" dir="2700000" algn="tl">
                        <a:srgbClr val="000000">
                          <a:alpha val="43137"/>
                        </a:srgbClr>
                      </a:outerShdw>
                    </a:effectLst>
                    <a:latin typeface="FrnkGothITC Bk BT"/>
                  </a:rPr>
                  <a:t>“Don’t eat!</a:t>
                </a:r>
              </a:p>
              <a:p>
                <a:pPr algn="ctr"/>
                <a:r>
                  <a:rPr lang="en-US" sz="3200" b="1" dirty="0" smtClean="0">
                    <a:solidFill>
                      <a:prstClr val="black"/>
                    </a:solidFill>
                    <a:effectLst>
                      <a:outerShdw blurRad="38100" dist="38100" dir="2700000" algn="tl">
                        <a:srgbClr val="000000">
                          <a:alpha val="43137"/>
                        </a:srgbClr>
                      </a:outerShdw>
                    </a:effectLst>
                    <a:latin typeface="FrnkGothITC Bk BT"/>
                  </a:rPr>
                  <a:t>I’m full!”</a:t>
                </a:r>
                <a:endParaRPr lang="en-US" sz="3200" b="1" dirty="0">
                  <a:solidFill>
                    <a:prstClr val="black"/>
                  </a:solidFill>
                  <a:effectLst>
                    <a:outerShdw blurRad="38100" dist="38100" dir="2700000" algn="tl">
                      <a:srgbClr val="000000">
                        <a:alpha val="43137"/>
                      </a:srgbClr>
                    </a:outerShdw>
                  </a:effectLst>
                  <a:latin typeface="FrnkGothITC Bk BT"/>
                </a:endParaRPr>
              </a:p>
            </p:txBody>
          </p:sp>
        </p:grpSp>
        <p:sp>
          <p:nvSpPr>
            <p:cNvPr id="28" name="TextBox 27"/>
            <p:cNvSpPr txBox="1"/>
            <p:nvPr/>
          </p:nvSpPr>
          <p:spPr>
            <a:xfrm rot="2359475">
              <a:off x="2934716" y="2696167"/>
              <a:ext cx="402272" cy="329815"/>
            </a:xfrm>
            <a:prstGeom prst="rect">
              <a:avLst/>
            </a:prstGeom>
            <a:solidFill>
              <a:schemeClr val="bg1"/>
            </a:solidFill>
          </p:spPr>
          <p:txBody>
            <a:bodyPr wrap="none" rtlCol="0">
              <a:spAutoFit/>
            </a:bodyPr>
            <a:lstStyle/>
            <a:p>
              <a:r>
                <a:rPr lang="en-US" sz="2000" b="1" dirty="0" smtClean="0">
                  <a:solidFill>
                    <a:prstClr val="black"/>
                  </a:solidFill>
                </a:rPr>
                <a:t>CCK</a:t>
              </a:r>
              <a:endParaRPr lang="en-US" sz="2000" b="1" dirty="0">
                <a:solidFill>
                  <a:prstClr val="black"/>
                </a:solidFill>
              </a:endParaRPr>
            </a:p>
          </p:txBody>
        </p:sp>
      </p:grpSp>
      <p:sp>
        <p:nvSpPr>
          <p:cNvPr id="34" name="TextBox 33"/>
          <p:cNvSpPr txBox="1"/>
          <p:nvPr/>
        </p:nvSpPr>
        <p:spPr>
          <a:xfrm>
            <a:off x="274472" y="845130"/>
            <a:ext cx="5361403" cy="502702"/>
          </a:xfrm>
          <a:prstGeom prst="rect">
            <a:avLst/>
          </a:prstGeom>
          <a:solidFill>
            <a:schemeClr val="bg1"/>
          </a:solidFill>
        </p:spPr>
        <p:txBody>
          <a:bodyPr wrap="square" rtlCol="0">
            <a:spAutoFit/>
          </a:bodyPr>
          <a:lstStyle/>
          <a:p>
            <a:pPr algn="ctr">
              <a:lnSpc>
                <a:spcPts val="3200"/>
              </a:lnSpc>
            </a:pPr>
            <a:r>
              <a:rPr lang="en-US" sz="3300" b="1" dirty="0" smtClean="0">
                <a:solidFill>
                  <a:schemeClr val="tx1">
                    <a:lumMod val="65000"/>
                    <a:lumOff val="35000"/>
                  </a:schemeClr>
                </a:solidFill>
                <a:latin typeface="FrnkGothITC Bk BT"/>
              </a:rPr>
              <a:t>Today’s diets with </a:t>
            </a:r>
            <a:r>
              <a:rPr lang="en-US" sz="3300" b="1" dirty="0" err="1" smtClean="0">
                <a:solidFill>
                  <a:schemeClr val="tx1">
                    <a:lumMod val="65000"/>
                    <a:lumOff val="35000"/>
                  </a:schemeClr>
                </a:solidFill>
                <a:latin typeface="FrnkGothITC Bk BT"/>
              </a:rPr>
              <a:t>contrōl</a:t>
            </a:r>
            <a:endParaRPr lang="en-US" sz="3300" b="1" dirty="0">
              <a:solidFill>
                <a:schemeClr val="tx1">
                  <a:lumMod val="65000"/>
                  <a:lumOff val="35000"/>
                </a:schemeClr>
              </a:solidFill>
              <a:latin typeface="FrnkGothITC Bk BT"/>
            </a:endParaRPr>
          </a:p>
        </p:txBody>
      </p:sp>
      <p:sp>
        <p:nvSpPr>
          <p:cNvPr id="13" name="TextBox 12"/>
          <p:cNvSpPr txBox="1"/>
          <p:nvPr/>
        </p:nvSpPr>
        <p:spPr>
          <a:xfrm>
            <a:off x="413838" y="6239977"/>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spTree>
    <p:extLst>
      <p:ext uri="{BB962C8B-B14F-4D97-AF65-F5344CB8AC3E}">
        <p14:creationId xmlns:p14="http://schemas.microsoft.com/office/powerpoint/2010/main" val="7556595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988" y="655782"/>
            <a:ext cx="7537508" cy="5821363"/>
          </a:xfrm>
        </p:spPr>
        <p:txBody>
          <a:bodyPr>
            <a:normAutofit/>
          </a:bodyPr>
          <a:lstStyle/>
          <a:p>
            <a:r>
              <a:rPr lang="en-US" sz="5400" b="1" dirty="0" smtClean="0">
                <a:solidFill>
                  <a:schemeClr val="tx1">
                    <a:lumMod val="65000"/>
                    <a:lumOff val="35000"/>
                  </a:schemeClr>
                </a:solidFill>
                <a:latin typeface="FrnkGothITC Bk BT"/>
              </a:rPr>
              <a:t/>
            </a:r>
            <a:br>
              <a:rPr lang="en-US" sz="5400" b="1" dirty="0" smtClean="0">
                <a:solidFill>
                  <a:schemeClr val="tx1">
                    <a:lumMod val="65000"/>
                    <a:lumOff val="35000"/>
                  </a:schemeClr>
                </a:solidFill>
                <a:latin typeface="FrnkGothITC Bk BT"/>
              </a:rPr>
            </a:br>
            <a:r>
              <a:rPr lang="en-US" sz="5400" b="1" dirty="0" smtClean="0">
                <a:solidFill>
                  <a:schemeClr val="tx1">
                    <a:lumMod val="65000"/>
                    <a:lumOff val="35000"/>
                  </a:schemeClr>
                </a:solidFill>
                <a:latin typeface="FrnkGothITC Bk BT"/>
              </a:rPr>
              <a:t/>
            </a:r>
            <a:br>
              <a:rPr lang="en-US" sz="5400" b="1" dirty="0" smtClean="0">
                <a:solidFill>
                  <a:schemeClr val="tx1">
                    <a:lumMod val="65000"/>
                    <a:lumOff val="35000"/>
                  </a:schemeClr>
                </a:solidFill>
                <a:latin typeface="FrnkGothITC Bk BT"/>
              </a:rPr>
            </a:br>
            <a:r>
              <a:rPr lang="en-US" sz="5400" dirty="0" smtClean="0">
                <a:solidFill>
                  <a:schemeClr val="tx1">
                    <a:lumMod val="65000"/>
                    <a:lumOff val="35000"/>
                  </a:schemeClr>
                </a:solidFill>
                <a:latin typeface="FrnkGothITC Bk BT"/>
              </a:rPr>
              <a:t>Restores the natural way to control appetite*</a:t>
            </a:r>
            <a:br>
              <a:rPr lang="en-US" sz="5400" dirty="0" smtClean="0">
                <a:solidFill>
                  <a:schemeClr val="tx1">
                    <a:lumMod val="65000"/>
                    <a:lumOff val="35000"/>
                  </a:schemeClr>
                </a:solidFill>
                <a:latin typeface="FrnkGothITC Bk BT"/>
              </a:rPr>
            </a:br>
            <a:r>
              <a:rPr lang="en-US" sz="5400" dirty="0" smtClean="0">
                <a:solidFill>
                  <a:schemeClr val="tx1">
                    <a:lumMod val="65000"/>
                    <a:lumOff val="35000"/>
                  </a:schemeClr>
                </a:solidFill>
                <a:latin typeface="Franklin Gothic Book"/>
              </a:rPr>
              <a:t>☺</a:t>
            </a:r>
            <a:r>
              <a:rPr lang="en-US" dirty="0">
                <a:solidFill>
                  <a:schemeClr val="tx1">
                    <a:lumMod val="65000"/>
                    <a:lumOff val="35000"/>
                  </a:schemeClr>
                </a:solidFill>
                <a:latin typeface="FrnkGothITC Bk BT"/>
              </a:rPr>
              <a:t/>
            </a:r>
            <a:br>
              <a:rPr lang="en-US" dirty="0">
                <a:solidFill>
                  <a:schemeClr val="tx1">
                    <a:lumMod val="65000"/>
                    <a:lumOff val="35000"/>
                  </a:schemeClr>
                </a:solidFill>
                <a:latin typeface="FrnkGothITC Bk BT"/>
              </a:rPr>
            </a:br>
            <a:r>
              <a:rPr lang="en-US" dirty="0" smtClean="0">
                <a:solidFill>
                  <a:schemeClr val="tx1">
                    <a:lumMod val="65000"/>
                    <a:lumOff val="35000"/>
                  </a:schemeClr>
                </a:solidFill>
                <a:latin typeface="FrnkGothITC Bk BT"/>
              </a:rPr>
              <a:t>Sustained, delayed action</a:t>
            </a:r>
            <a:endParaRPr lang="en-US" dirty="0">
              <a:solidFill>
                <a:schemeClr val="tx1">
                  <a:lumMod val="65000"/>
                  <a:lumOff val="35000"/>
                </a:schemeClr>
              </a:solidFill>
              <a:latin typeface="FrnkGothITC Bk BT"/>
            </a:endParaRPr>
          </a:p>
        </p:txBody>
      </p:sp>
      <p:sp>
        <p:nvSpPr>
          <p:cNvPr id="14" name="TextBox 13"/>
          <p:cNvSpPr txBox="1"/>
          <p:nvPr/>
        </p:nvSpPr>
        <p:spPr>
          <a:xfrm>
            <a:off x="6651339" y="489462"/>
            <a:ext cx="540661" cy="1323439"/>
          </a:xfrm>
          <a:prstGeom prst="rect">
            <a:avLst/>
          </a:prstGeom>
          <a:noFill/>
        </p:spPr>
        <p:txBody>
          <a:bodyPr wrap="none" rtlCol="0">
            <a:spAutoFit/>
          </a:bodyPr>
          <a:lstStyle/>
          <a:p>
            <a:r>
              <a:rPr lang="en-US" sz="8000" dirty="0" smtClean="0">
                <a:solidFill>
                  <a:schemeClr val="tx1">
                    <a:lumMod val="65000"/>
                    <a:lumOff val="35000"/>
                  </a:schemeClr>
                </a:solidFill>
                <a:latin typeface="FrnkGothITC Bk BT"/>
                <a:cs typeface="FrnkGothITC Bk BT"/>
              </a:rPr>
              <a:t>-</a:t>
            </a:r>
            <a:r>
              <a:rPr lang="en-US" sz="6000" dirty="0" smtClean="0">
                <a:solidFill>
                  <a:schemeClr val="tx1">
                    <a:lumMod val="75000"/>
                    <a:lumOff val="25000"/>
                  </a:schemeClr>
                </a:solidFill>
                <a:latin typeface="FrnkGothITC Bk BT"/>
                <a:cs typeface="FrnkGothITC Bk BT"/>
              </a:rPr>
              <a:t> </a:t>
            </a:r>
            <a:endParaRPr lang="en-US" sz="6000" dirty="0">
              <a:solidFill>
                <a:schemeClr val="tx1">
                  <a:lumMod val="75000"/>
                  <a:lumOff val="25000"/>
                </a:schemeClr>
              </a:solidFill>
              <a:latin typeface="FrnkGothITC Bk BT"/>
              <a:cs typeface="FrnkGothITC Bk BT"/>
            </a:endParaRPr>
          </a:p>
        </p:txBody>
      </p:sp>
      <p:grpSp>
        <p:nvGrpSpPr>
          <p:cNvPr id="5" name="Group 4"/>
          <p:cNvGrpSpPr/>
          <p:nvPr/>
        </p:nvGrpSpPr>
        <p:grpSpPr>
          <a:xfrm>
            <a:off x="1841980" y="984644"/>
            <a:ext cx="6068324" cy="1292662"/>
            <a:chOff x="1841980" y="984644"/>
            <a:chExt cx="6068324" cy="1292662"/>
          </a:xfrm>
        </p:grpSpPr>
        <p:pic>
          <p:nvPicPr>
            <p:cNvPr id="9" name="Picture 8"/>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41980" y="1178879"/>
              <a:ext cx="2945907" cy="834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7438580" y="1111644"/>
              <a:ext cx="471724" cy="323165"/>
            </a:xfrm>
            <a:prstGeom prst="rect">
              <a:avLst/>
            </a:prstGeom>
            <a:noFill/>
          </p:spPr>
          <p:txBody>
            <a:bodyPr wrap="square" rtlCol="0">
              <a:spAutoFit/>
            </a:bodyPr>
            <a:lstStyle/>
            <a:p>
              <a:r>
                <a:rPr lang="en-US" sz="1500" dirty="0" smtClean="0">
                  <a:solidFill>
                    <a:schemeClr val="bg1">
                      <a:lumMod val="50000"/>
                    </a:schemeClr>
                  </a:solidFill>
                  <a:latin typeface="Franklin Gothic Book" panose="020B0503020102020204" pitchFamily="34" charset="0"/>
                </a:rPr>
                <a:t>™</a:t>
              </a:r>
              <a:endParaRPr lang="en-US" sz="1500" dirty="0">
                <a:solidFill>
                  <a:schemeClr val="bg1">
                    <a:lumMod val="50000"/>
                  </a:schemeClr>
                </a:solidFill>
                <a:latin typeface="Franklin Gothic Book" panose="020B0503020102020204" pitchFamily="34" charset="0"/>
              </a:endParaRPr>
            </a:p>
          </p:txBody>
        </p:sp>
        <p:sp>
          <p:nvSpPr>
            <p:cNvPr id="15" name="TextBox 14"/>
            <p:cNvSpPr txBox="1"/>
            <p:nvPr/>
          </p:nvSpPr>
          <p:spPr>
            <a:xfrm>
              <a:off x="4787887" y="984644"/>
              <a:ext cx="2769224" cy="1292662"/>
            </a:xfrm>
            <a:prstGeom prst="rect">
              <a:avLst/>
            </a:prstGeom>
            <a:noFill/>
          </p:spPr>
          <p:txBody>
            <a:bodyPr wrap="square" rtlCol="0">
              <a:spAutoFit/>
            </a:bodyPr>
            <a:lstStyle/>
            <a:p>
              <a:r>
                <a:rPr lang="en-US" sz="6000" b="1" dirty="0">
                  <a:solidFill>
                    <a:schemeClr val="tx1">
                      <a:lumMod val="65000"/>
                      <a:lumOff val="35000"/>
                    </a:schemeClr>
                  </a:solidFill>
                  <a:latin typeface="FrnkGothITC Bk BT"/>
                  <a:cs typeface="Arial" panose="020B0604020202020204" pitchFamily="34" charset="0"/>
                </a:rPr>
                <a:t>control</a:t>
              </a:r>
            </a:p>
            <a:p>
              <a:endParaRPr lang="en-US" dirty="0"/>
            </a:p>
          </p:txBody>
        </p:sp>
      </p:grpSp>
      <p:sp>
        <p:nvSpPr>
          <p:cNvPr id="16" name="TextBox 15"/>
          <p:cNvSpPr txBox="1"/>
          <p:nvPr/>
        </p:nvSpPr>
        <p:spPr>
          <a:xfrm>
            <a:off x="533401" y="6121752"/>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spTree>
    <p:extLst>
      <p:ext uri="{BB962C8B-B14F-4D97-AF65-F5344CB8AC3E}">
        <p14:creationId xmlns:p14="http://schemas.microsoft.com/office/powerpoint/2010/main" val="296006177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1638720" y="2767095"/>
            <a:ext cx="2244132" cy="3317634"/>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6994" y="3364732"/>
            <a:ext cx="4493168" cy="2514600"/>
          </a:xfrm>
          <a:prstGeom prst="rect">
            <a:avLst/>
          </a:prstGeom>
        </p:spPr>
      </p:pic>
      <p:sp>
        <p:nvSpPr>
          <p:cNvPr id="3" name="Content Placeholder 2"/>
          <p:cNvSpPr>
            <a:spLocks noGrp="1"/>
          </p:cNvSpPr>
          <p:nvPr>
            <p:ph idx="1"/>
          </p:nvPr>
        </p:nvSpPr>
        <p:spPr>
          <a:xfrm>
            <a:off x="546509" y="1613370"/>
            <a:ext cx="8368894" cy="4678363"/>
          </a:xfrm>
        </p:spPr>
        <p:txBody>
          <a:bodyPr>
            <a:normAutofit/>
          </a:bodyPr>
          <a:lstStyle/>
          <a:p>
            <a:pPr marL="0" indent="0">
              <a:spcBef>
                <a:spcPts val="0"/>
              </a:spcBef>
              <a:buNone/>
            </a:pPr>
            <a:r>
              <a:rPr lang="en-US" sz="3600" dirty="0" smtClean="0">
                <a:solidFill>
                  <a:schemeClr val="tx1">
                    <a:lumMod val="65000"/>
                    <a:lumOff val="35000"/>
                  </a:schemeClr>
                </a:solidFill>
                <a:latin typeface="Franklin Gothic Medium"/>
                <a:cs typeface="Franklin Gothic Medium"/>
              </a:rPr>
              <a:t>Available as Instant Mix and Snack Bars</a:t>
            </a:r>
          </a:p>
          <a:p>
            <a:pPr>
              <a:spcBef>
                <a:spcPts val="0"/>
              </a:spcBef>
            </a:pPr>
            <a:r>
              <a:rPr lang="en-US" sz="2500" dirty="0" smtClean="0">
                <a:solidFill>
                  <a:schemeClr val="tx1">
                    <a:lumMod val="65000"/>
                    <a:lumOff val="35000"/>
                  </a:schemeClr>
                </a:solidFill>
                <a:latin typeface="Franklin Gothic Medium"/>
                <a:cs typeface="Franklin Gothic Medium"/>
              </a:rPr>
              <a:t>5 grams </a:t>
            </a:r>
            <a:r>
              <a:rPr lang="en-US" sz="2500" dirty="0" err="1" smtClean="0">
                <a:solidFill>
                  <a:schemeClr val="tx1">
                    <a:lumMod val="65000"/>
                    <a:lumOff val="35000"/>
                  </a:schemeClr>
                </a:solidFill>
                <a:latin typeface="Franklin Gothic Medium"/>
                <a:cs typeface="Franklin Gothic Medium"/>
              </a:rPr>
              <a:t>Appethyl</a:t>
            </a:r>
            <a:r>
              <a:rPr lang="en-US" sz="2500" dirty="0" smtClean="0">
                <a:solidFill>
                  <a:schemeClr val="tx1">
                    <a:lumMod val="65000"/>
                    <a:lumOff val="35000"/>
                  </a:schemeClr>
                </a:solidFill>
                <a:latin typeface="Franklin Gothic Book" panose="020B0503020102020204" pitchFamily="34" charset="0"/>
                <a:cs typeface="Arial" panose="020B0604020202020204" pitchFamily="34" charset="0"/>
              </a:rPr>
              <a:t>™</a:t>
            </a:r>
            <a:r>
              <a:rPr lang="en-US" sz="2500" dirty="0" smtClean="0">
                <a:solidFill>
                  <a:schemeClr val="tx1">
                    <a:lumMod val="65000"/>
                    <a:lumOff val="35000"/>
                  </a:schemeClr>
                </a:solidFill>
                <a:latin typeface="Franklin Gothic Medium"/>
                <a:cs typeface="Franklin Gothic Medium"/>
              </a:rPr>
              <a:t> (full clinical amount)</a:t>
            </a:r>
          </a:p>
          <a:p>
            <a:pPr>
              <a:spcBef>
                <a:spcPts val="0"/>
              </a:spcBef>
            </a:pPr>
            <a:r>
              <a:rPr lang="en-US" sz="2500" dirty="0" err="1" smtClean="0">
                <a:solidFill>
                  <a:schemeClr val="tx1">
                    <a:lumMod val="65000"/>
                    <a:lumOff val="35000"/>
                  </a:schemeClr>
                </a:solidFill>
                <a:latin typeface="Franklin Gothic Medium"/>
                <a:cs typeface="Franklin Gothic Medium"/>
              </a:rPr>
              <a:t>Solathin</a:t>
            </a:r>
            <a:r>
              <a:rPr lang="en-US" sz="2500" dirty="0" smtClean="0">
                <a:solidFill>
                  <a:schemeClr val="tx1">
                    <a:lumMod val="65000"/>
                    <a:lumOff val="35000"/>
                  </a:schemeClr>
                </a:solidFill>
                <a:latin typeface="Franklin Gothic Medium"/>
                <a:cs typeface="Franklin Gothic Medium"/>
              </a:rPr>
              <a:t>®</a:t>
            </a:r>
            <a:r>
              <a:rPr lang="en-US" sz="1600" dirty="0" smtClean="0">
                <a:solidFill>
                  <a:schemeClr val="tx1">
                    <a:lumMod val="65000"/>
                    <a:lumOff val="35000"/>
                  </a:schemeClr>
                </a:solidFill>
                <a:latin typeface="Franklin Gothic Medium"/>
                <a:cs typeface="Franklin Gothic Medium"/>
              </a:rPr>
              <a:t>  </a:t>
            </a:r>
            <a:r>
              <a:rPr lang="en-US" sz="2500" dirty="0" smtClean="0">
                <a:solidFill>
                  <a:schemeClr val="tx1">
                    <a:lumMod val="65000"/>
                    <a:lumOff val="35000"/>
                  </a:schemeClr>
                </a:solidFill>
                <a:latin typeface="Franklin Gothic Medium"/>
                <a:cs typeface="Franklin Gothic Medium"/>
              </a:rPr>
              <a:t> (supports satiety*)</a:t>
            </a:r>
          </a:p>
          <a:p>
            <a:pPr>
              <a:spcBef>
                <a:spcPts val="0"/>
              </a:spcBef>
            </a:pPr>
            <a:r>
              <a:rPr lang="en-US" sz="2500" dirty="0" smtClean="0">
                <a:solidFill>
                  <a:schemeClr val="tx1">
                    <a:lumMod val="65000"/>
                    <a:lumOff val="35000"/>
                  </a:schemeClr>
                </a:solidFill>
                <a:latin typeface="Franklin Gothic Medium"/>
                <a:cs typeface="Franklin Gothic Medium"/>
              </a:rPr>
              <a:t>Slim &amp; Sassy® essential oil blend (Instant Mix only)</a:t>
            </a:r>
          </a:p>
        </p:txBody>
      </p:sp>
      <p:sp>
        <p:nvSpPr>
          <p:cNvPr id="7" name="TextBox 6"/>
          <p:cNvSpPr txBox="1"/>
          <p:nvPr/>
        </p:nvSpPr>
        <p:spPr>
          <a:xfrm>
            <a:off x="533401" y="5493367"/>
            <a:ext cx="7558324" cy="523220"/>
          </a:xfrm>
          <a:prstGeom prst="rect">
            <a:avLst/>
          </a:prstGeom>
          <a:noFill/>
        </p:spPr>
        <p:txBody>
          <a:bodyPr wrap="square" rtlCol="0">
            <a:spAutoFit/>
          </a:bodyPr>
          <a:lstStyle/>
          <a:p>
            <a:r>
              <a:rPr lang="en-US" sz="1400" dirty="0" err="1" smtClean="0">
                <a:solidFill>
                  <a:schemeClr val="bg1">
                    <a:lumMod val="50000"/>
                  </a:schemeClr>
                </a:solidFill>
              </a:rPr>
              <a:t>Appethyl</a:t>
            </a:r>
            <a:r>
              <a:rPr lang="en-US" sz="1400" dirty="0" smtClean="0">
                <a:solidFill>
                  <a:schemeClr val="bg1">
                    <a:lumMod val="50000"/>
                  </a:schemeClr>
                </a:solidFill>
              </a:rPr>
              <a:t> ® is a trademark of Greenleaf Medical AB</a:t>
            </a:r>
          </a:p>
          <a:p>
            <a:r>
              <a:rPr lang="en-US" sz="1400" dirty="0" err="1" smtClean="0">
                <a:solidFill>
                  <a:schemeClr val="bg1">
                    <a:lumMod val="50000"/>
                  </a:schemeClr>
                </a:solidFill>
              </a:rPr>
              <a:t>Solathin</a:t>
            </a:r>
            <a:r>
              <a:rPr lang="en-US" sz="1400" dirty="0" smtClean="0">
                <a:solidFill>
                  <a:schemeClr val="bg1">
                    <a:lumMod val="50000"/>
                  </a:schemeClr>
                </a:solidFill>
              </a:rPr>
              <a:t> is a registered trademark of </a:t>
            </a:r>
            <a:r>
              <a:rPr lang="en-US" sz="1400" dirty="0" err="1" smtClean="0">
                <a:solidFill>
                  <a:schemeClr val="bg1">
                    <a:lumMod val="50000"/>
                  </a:schemeClr>
                </a:solidFill>
              </a:rPr>
              <a:t>Cyvex</a:t>
            </a:r>
            <a:r>
              <a:rPr lang="en-US" sz="1400" dirty="0" smtClean="0">
                <a:solidFill>
                  <a:schemeClr val="bg1">
                    <a:lumMod val="50000"/>
                  </a:schemeClr>
                </a:solidFill>
              </a:rPr>
              <a:t> Nutrition</a:t>
            </a:r>
            <a:endParaRPr lang="en-US" sz="1400" dirty="0">
              <a:solidFill>
                <a:schemeClr val="bg1">
                  <a:lumMod val="50000"/>
                </a:schemeClr>
              </a:solidFill>
            </a:endParaRPr>
          </a:p>
        </p:txBody>
      </p:sp>
      <p:sp>
        <p:nvSpPr>
          <p:cNvPr id="18" name="TextBox 17"/>
          <p:cNvSpPr txBox="1"/>
          <p:nvPr/>
        </p:nvSpPr>
        <p:spPr>
          <a:xfrm>
            <a:off x="533401" y="6121752"/>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grpSp>
        <p:nvGrpSpPr>
          <p:cNvPr id="4" name="Group 3"/>
          <p:cNvGrpSpPr/>
          <p:nvPr/>
        </p:nvGrpSpPr>
        <p:grpSpPr>
          <a:xfrm>
            <a:off x="2151212" y="427096"/>
            <a:ext cx="4438624" cy="1227814"/>
            <a:chOff x="2004969" y="427096"/>
            <a:chExt cx="4438624" cy="1227814"/>
          </a:xfrm>
        </p:grpSpPr>
        <p:pic>
          <p:nvPicPr>
            <p:cNvPr id="12" name="Picture 11"/>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004969" y="973400"/>
              <a:ext cx="2042025" cy="578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5971869" y="921059"/>
              <a:ext cx="471724" cy="323165"/>
            </a:xfrm>
            <a:prstGeom prst="rect">
              <a:avLst/>
            </a:prstGeom>
            <a:noFill/>
          </p:spPr>
          <p:txBody>
            <a:bodyPr wrap="square" rtlCol="0">
              <a:spAutoFit/>
            </a:bodyPr>
            <a:lstStyle/>
            <a:p>
              <a:r>
                <a:rPr lang="en-US" sz="1500" dirty="0" smtClean="0">
                  <a:solidFill>
                    <a:schemeClr val="tx1">
                      <a:lumMod val="65000"/>
                      <a:lumOff val="35000"/>
                    </a:schemeClr>
                  </a:solidFill>
                  <a:latin typeface="Franklin Gothic Book" panose="020B0503020102020204" pitchFamily="34" charset="0"/>
                </a:rPr>
                <a:t>™</a:t>
              </a:r>
              <a:endParaRPr lang="en-US" sz="1500" dirty="0">
                <a:solidFill>
                  <a:schemeClr val="tx1">
                    <a:lumMod val="65000"/>
                    <a:lumOff val="35000"/>
                  </a:schemeClr>
                </a:solidFill>
                <a:latin typeface="Franklin Gothic Book" panose="020B0503020102020204" pitchFamily="34" charset="0"/>
              </a:endParaRPr>
            </a:p>
          </p:txBody>
        </p:sp>
        <p:sp>
          <p:nvSpPr>
            <p:cNvPr id="14" name="TextBox 13"/>
            <p:cNvSpPr txBox="1"/>
            <p:nvPr/>
          </p:nvSpPr>
          <p:spPr>
            <a:xfrm>
              <a:off x="5497957" y="427096"/>
              <a:ext cx="473912" cy="1092607"/>
            </a:xfrm>
            <a:prstGeom prst="rect">
              <a:avLst/>
            </a:prstGeom>
            <a:noFill/>
          </p:spPr>
          <p:txBody>
            <a:bodyPr wrap="none" rtlCol="0">
              <a:spAutoFit/>
            </a:bodyPr>
            <a:lstStyle/>
            <a:p>
              <a:r>
                <a:rPr lang="en-US" sz="6500" dirty="0" smtClean="0">
                  <a:solidFill>
                    <a:schemeClr val="tx1">
                      <a:lumMod val="65000"/>
                      <a:lumOff val="35000"/>
                    </a:schemeClr>
                  </a:solidFill>
                  <a:latin typeface="FrnkGothITC Bk BT"/>
                  <a:cs typeface="FrnkGothITC Bk BT"/>
                </a:rPr>
                <a:t>-</a:t>
              </a:r>
              <a:r>
                <a:rPr lang="en-US" sz="6500" dirty="0" smtClean="0">
                  <a:solidFill>
                    <a:schemeClr val="tx1">
                      <a:lumMod val="75000"/>
                      <a:lumOff val="25000"/>
                    </a:schemeClr>
                  </a:solidFill>
                  <a:latin typeface="FrnkGothITC Bk BT"/>
                  <a:cs typeface="FrnkGothITC Bk BT"/>
                </a:rPr>
                <a:t> </a:t>
              </a:r>
              <a:endParaRPr lang="en-US" sz="6500" dirty="0">
                <a:solidFill>
                  <a:schemeClr val="tx1">
                    <a:lumMod val="75000"/>
                    <a:lumOff val="25000"/>
                  </a:schemeClr>
                </a:solidFill>
                <a:latin typeface="FrnkGothITC Bk BT"/>
                <a:cs typeface="FrnkGothITC Bk BT"/>
              </a:endParaRPr>
            </a:p>
          </p:txBody>
        </p:sp>
        <p:sp>
          <p:nvSpPr>
            <p:cNvPr id="15" name="TextBox 14"/>
            <p:cNvSpPr txBox="1"/>
            <p:nvPr/>
          </p:nvSpPr>
          <p:spPr>
            <a:xfrm>
              <a:off x="4046994" y="870080"/>
              <a:ext cx="2355861" cy="784830"/>
            </a:xfrm>
            <a:prstGeom prst="rect">
              <a:avLst/>
            </a:prstGeom>
            <a:noFill/>
          </p:spPr>
          <p:txBody>
            <a:bodyPr wrap="square" rtlCol="0">
              <a:spAutoFit/>
            </a:bodyPr>
            <a:lstStyle/>
            <a:p>
              <a:r>
                <a:rPr lang="en-US" sz="4500" b="1" dirty="0" smtClean="0">
                  <a:solidFill>
                    <a:schemeClr val="tx1">
                      <a:lumMod val="65000"/>
                      <a:lumOff val="35000"/>
                    </a:schemeClr>
                  </a:solidFill>
                  <a:latin typeface="FrnkGothITC Bk BT"/>
                  <a:cs typeface="Arial" panose="020B0604020202020204" pitchFamily="34" charset="0"/>
                </a:rPr>
                <a:t>Control</a:t>
              </a:r>
              <a:endParaRPr lang="en-US" dirty="0"/>
            </a:p>
          </p:txBody>
        </p:sp>
      </p:grpSp>
    </p:spTree>
    <p:extLst>
      <p:ext uri="{BB962C8B-B14F-4D97-AF65-F5344CB8AC3E}">
        <p14:creationId xmlns:p14="http://schemas.microsoft.com/office/powerpoint/2010/main" val="295243974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981208" y="3887931"/>
            <a:ext cx="3111992" cy="2286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381001" y="1622721"/>
            <a:ext cx="8305802" cy="5146199"/>
          </a:xfrm>
        </p:spPr>
        <p:txBody>
          <a:bodyPr>
            <a:normAutofit/>
          </a:bodyPr>
          <a:lstStyle/>
          <a:p>
            <a:pPr marL="0" indent="0">
              <a:buNone/>
            </a:pPr>
            <a:r>
              <a:rPr lang="en-US" dirty="0" smtClean="0">
                <a:solidFill>
                  <a:schemeClr val="tx1">
                    <a:lumMod val="65000"/>
                    <a:lumOff val="35000"/>
                  </a:schemeClr>
                </a:solidFill>
                <a:latin typeface="Franklin Gothic Medium"/>
                <a:cs typeface="Franklin Gothic Medium"/>
              </a:rPr>
              <a:t>Directions:</a:t>
            </a:r>
          </a:p>
          <a:p>
            <a:r>
              <a:rPr lang="en-US" dirty="0" smtClean="0">
                <a:solidFill>
                  <a:schemeClr val="tx1">
                    <a:lumMod val="65000"/>
                    <a:lumOff val="35000"/>
                  </a:schemeClr>
                </a:solidFill>
                <a:latin typeface="Franklin Gothic Medium"/>
                <a:cs typeface="Franklin Gothic Medium"/>
              </a:rPr>
              <a:t>Mix 1 stick pack with 4-8 fl. oz. water</a:t>
            </a:r>
          </a:p>
          <a:p>
            <a:r>
              <a:rPr lang="en-US" dirty="0" smtClean="0">
                <a:solidFill>
                  <a:schemeClr val="tx1">
                    <a:lumMod val="65000"/>
                    <a:lumOff val="35000"/>
                  </a:schemeClr>
                </a:solidFill>
                <a:latin typeface="Franklin Gothic Medium"/>
                <a:cs typeface="Franklin Gothic Medium"/>
              </a:rPr>
              <a:t>With meal, containing some fat (min. 5 g)</a:t>
            </a:r>
          </a:p>
          <a:p>
            <a:pPr lvl="1"/>
            <a:r>
              <a:rPr lang="en-US" dirty="0" smtClean="0">
                <a:solidFill>
                  <a:schemeClr val="tx1">
                    <a:lumMod val="65000"/>
                    <a:lumOff val="35000"/>
                  </a:schemeClr>
                </a:solidFill>
                <a:latin typeface="Franklin Gothic Medium"/>
                <a:cs typeface="Franklin Gothic Medium"/>
              </a:rPr>
              <a:t>Fat enhances appetite suppression*</a:t>
            </a:r>
          </a:p>
          <a:p>
            <a:pPr lvl="2"/>
            <a:r>
              <a:rPr lang="en-US" dirty="0" err="1" smtClean="0">
                <a:solidFill>
                  <a:schemeClr val="tx1">
                    <a:lumMod val="65000"/>
                    <a:lumOff val="35000"/>
                  </a:schemeClr>
                </a:solidFill>
                <a:latin typeface="Franklin Gothic Medium"/>
                <a:cs typeface="Franklin Gothic Medium"/>
              </a:rPr>
              <a:t>TrimShake</a:t>
            </a:r>
            <a:r>
              <a:rPr lang="en-US" dirty="0" smtClean="0">
                <a:solidFill>
                  <a:schemeClr val="tx1">
                    <a:lumMod val="65000"/>
                    <a:lumOff val="35000"/>
                  </a:schemeClr>
                </a:solidFill>
                <a:latin typeface="Franklin Gothic Medium"/>
                <a:cs typeface="Franklin Gothic Medium"/>
              </a:rPr>
              <a:t> with milk, soy milk</a:t>
            </a:r>
          </a:p>
          <a:p>
            <a:pPr lvl="2"/>
            <a:r>
              <a:rPr lang="en-US" dirty="0" err="1" smtClean="0">
                <a:solidFill>
                  <a:schemeClr val="tx1">
                    <a:lumMod val="65000"/>
                    <a:lumOff val="35000"/>
                  </a:schemeClr>
                </a:solidFill>
                <a:latin typeface="Franklin Gothic Medium"/>
                <a:cs typeface="Franklin Gothic Medium"/>
              </a:rPr>
              <a:t>TrimShake</a:t>
            </a:r>
            <a:r>
              <a:rPr lang="en-US" dirty="0" smtClean="0">
                <a:solidFill>
                  <a:schemeClr val="tx1">
                    <a:lumMod val="65000"/>
                    <a:lumOff val="35000"/>
                  </a:schemeClr>
                </a:solidFill>
                <a:latin typeface="Franklin Gothic Medium"/>
                <a:cs typeface="Franklin Gothic Medium"/>
              </a:rPr>
              <a:t> smoothie w/avocado</a:t>
            </a:r>
          </a:p>
          <a:p>
            <a:pPr lvl="2"/>
            <a:r>
              <a:rPr lang="en-US" dirty="0" smtClean="0">
                <a:solidFill>
                  <a:schemeClr val="tx1">
                    <a:lumMod val="65000"/>
                    <a:lumOff val="35000"/>
                  </a:schemeClr>
                </a:solidFill>
                <a:latin typeface="Franklin Gothic Medium"/>
                <a:cs typeface="Franklin Gothic Medium"/>
              </a:rPr>
              <a:t>Fish, </a:t>
            </a:r>
            <a:r>
              <a:rPr lang="en-US" dirty="0" err="1" smtClean="0">
                <a:solidFill>
                  <a:schemeClr val="tx1">
                    <a:lumMod val="65000"/>
                    <a:lumOff val="35000"/>
                  </a:schemeClr>
                </a:solidFill>
                <a:latin typeface="Franklin Gothic Medium"/>
                <a:cs typeface="Franklin Gothic Medium"/>
              </a:rPr>
              <a:t>xEO</a:t>
            </a:r>
            <a:r>
              <a:rPr lang="en-US" dirty="0">
                <a:solidFill>
                  <a:schemeClr val="tx1">
                    <a:lumMod val="65000"/>
                    <a:lumOff val="35000"/>
                  </a:schemeClr>
                </a:solidFill>
                <a:latin typeface="Franklin Gothic Medium"/>
                <a:cs typeface="Franklin Gothic Medium"/>
              </a:rPr>
              <a:t> </a:t>
            </a:r>
            <a:r>
              <a:rPr lang="en-US" dirty="0" smtClean="0">
                <a:solidFill>
                  <a:schemeClr val="tx1">
                    <a:lumMod val="65000"/>
                    <a:lumOff val="35000"/>
                  </a:schemeClr>
                </a:solidFill>
                <a:latin typeface="Franklin Gothic Medium"/>
                <a:cs typeface="Franklin Gothic Medium"/>
              </a:rPr>
              <a:t>Mega /</a:t>
            </a:r>
            <a:r>
              <a:rPr lang="en-US" dirty="0" err="1" smtClean="0">
                <a:solidFill>
                  <a:schemeClr val="tx1">
                    <a:lumMod val="65000"/>
                    <a:lumOff val="35000"/>
                  </a:schemeClr>
                </a:solidFill>
                <a:latin typeface="Franklin Gothic Medium"/>
                <a:cs typeface="Franklin Gothic Medium"/>
              </a:rPr>
              <a:t>IQmega</a:t>
            </a:r>
            <a:endParaRPr lang="en-US" sz="1500" dirty="0" smtClean="0">
              <a:solidFill>
                <a:schemeClr val="tx1">
                  <a:lumMod val="65000"/>
                  <a:lumOff val="35000"/>
                </a:schemeClr>
              </a:solidFill>
              <a:latin typeface="Franklin Gothic Medium"/>
              <a:cs typeface="Franklin Gothic Medium"/>
            </a:endParaRPr>
          </a:p>
          <a:p>
            <a:pPr lvl="2"/>
            <a:r>
              <a:rPr lang="en-US" dirty="0" smtClean="0">
                <a:solidFill>
                  <a:schemeClr val="tx1">
                    <a:lumMod val="65000"/>
                    <a:lumOff val="35000"/>
                  </a:schemeClr>
                </a:solidFill>
                <a:latin typeface="Franklin Gothic Medium"/>
                <a:cs typeface="Franklin Gothic Medium"/>
              </a:rPr>
              <a:t>Milk/dairy, vegetable oils</a:t>
            </a:r>
          </a:p>
        </p:txBody>
      </p:sp>
      <p:sp>
        <p:nvSpPr>
          <p:cNvPr id="11" name="TextBox 10"/>
          <p:cNvSpPr txBox="1"/>
          <p:nvPr/>
        </p:nvSpPr>
        <p:spPr>
          <a:xfrm>
            <a:off x="3488267" y="4783664"/>
            <a:ext cx="471724" cy="307777"/>
          </a:xfrm>
          <a:prstGeom prst="rect">
            <a:avLst/>
          </a:prstGeom>
          <a:noFill/>
        </p:spPr>
        <p:txBody>
          <a:bodyPr wrap="square" rtlCol="0">
            <a:spAutoFit/>
          </a:bodyPr>
          <a:lstStyle/>
          <a:p>
            <a:r>
              <a:rPr lang="en-US" sz="1400" dirty="0" smtClean="0">
                <a:solidFill>
                  <a:schemeClr val="bg1">
                    <a:lumMod val="50000"/>
                  </a:schemeClr>
                </a:solidFill>
                <a:latin typeface="Franklin Gothic Book" panose="020B0503020102020204" pitchFamily="34" charset="0"/>
              </a:rPr>
              <a:t>®</a:t>
            </a:r>
            <a:endParaRPr lang="en-US" sz="1400" dirty="0">
              <a:solidFill>
                <a:schemeClr val="bg1">
                  <a:lumMod val="50000"/>
                </a:schemeClr>
              </a:solidFill>
              <a:latin typeface="Franklin Gothic Book" panose="020B0503020102020204" pitchFamily="34" charset="0"/>
            </a:endParaRPr>
          </a:p>
        </p:txBody>
      </p:sp>
      <p:sp>
        <p:nvSpPr>
          <p:cNvPr id="16" name="TextBox 15"/>
          <p:cNvSpPr txBox="1"/>
          <p:nvPr/>
        </p:nvSpPr>
        <p:spPr>
          <a:xfrm>
            <a:off x="4720247" y="4764873"/>
            <a:ext cx="471724" cy="307777"/>
          </a:xfrm>
          <a:prstGeom prst="rect">
            <a:avLst/>
          </a:prstGeom>
          <a:noFill/>
        </p:spPr>
        <p:txBody>
          <a:bodyPr wrap="square" rtlCol="0">
            <a:spAutoFit/>
          </a:bodyPr>
          <a:lstStyle/>
          <a:p>
            <a:r>
              <a:rPr lang="en-US" sz="1400" dirty="0" smtClean="0">
                <a:solidFill>
                  <a:schemeClr val="bg1">
                    <a:lumMod val="50000"/>
                  </a:schemeClr>
                </a:solidFill>
                <a:latin typeface="Franklin Gothic Book" panose="020B0503020102020204" pitchFamily="34" charset="0"/>
              </a:rPr>
              <a:t> ®</a:t>
            </a:r>
            <a:endParaRPr lang="en-US" sz="1400" dirty="0">
              <a:solidFill>
                <a:schemeClr val="bg1">
                  <a:lumMod val="50000"/>
                </a:schemeClr>
              </a:solidFill>
              <a:latin typeface="Franklin Gothic Book" panose="020B0503020102020204" pitchFamily="34" charset="0"/>
            </a:endParaRPr>
          </a:p>
        </p:txBody>
      </p:sp>
      <p:sp>
        <p:nvSpPr>
          <p:cNvPr id="12" name="TextBox 11"/>
          <p:cNvSpPr txBox="1"/>
          <p:nvPr/>
        </p:nvSpPr>
        <p:spPr>
          <a:xfrm>
            <a:off x="533401" y="6121752"/>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grpSp>
        <p:nvGrpSpPr>
          <p:cNvPr id="2" name="Group 1"/>
          <p:cNvGrpSpPr/>
          <p:nvPr/>
        </p:nvGrpSpPr>
        <p:grpSpPr>
          <a:xfrm>
            <a:off x="1023755" y="530416"/>
            <a:ext cx="7540625" cy="1227814"/>
            <a:chOff x="1023755" y="530416"/>
            <a:chExt cx="7540625" cy="1227814"/>
          </a:xfrm>
        </p:grpSpPr>
        <p:pic>
          <p:nvPicPr>
            <p:cNvPr id="14" name="Picture 1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23755" y="1076720"/>
              <a:ext cx="2042025" cy="578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Box 19"/>
            <p:cNvSpPr txBox="1"/>
            <p:nvPr/>
          </p:nvSpPr>
          <p:spPr>
            <a:xfrm>
              <a:off x="5175038" y="1016780"/>
              <a:ext cx="601252" cy="323165"/>
            </a:xfrm>
            <a:prstGeom prst="rect">
              <a:avLst/>
            </a:prstGeom>
            <a:noFill/>
          </p:spPr>
          <p:txBody>
            <a:bodyPr wrap="square" rtlCol="0">
              <a:spAutoFit/>
            </a:bodyPr>
            <a:lstStyle/>
            <a:p>
              <a:r>
                <a:rPr lang="en-US" sz="1500" dirty="0" smtClean="0">
                  <a:solidFill>
                    <a:schemeClr val="tx1">
                      <a:lumMod val="65000"/>
                      <a:lumOff val="35000"/>
                    </a:schemeClr>
                  </a:solidFill>
                  <a:latin typeface="Franklin Gothic Book" panose="020B0503020102020204" pitchFamily="34" charset="0"/>
                </a:rPr>
                <a:t>™</a:t>
              </a:r>
              <a:endParaRPr lang="en-US" sz="1500" dirty="0">
                <a:solidFill>
                  <a:schemeClr val="tx1">
                    <a:lumMod val="65000"/>
                    <a:lumOff val="35000"/>
                  </a:schemeClr>
                </a:solidFill>
                <a:latin typeface="Franklin Gothic Book" panose="020B0503020102020204" pitchFamily="34" charset="0"/>
              </a:endParaRPr>
            </a:p>
          </p:txBody>
        </p:sp>
        <p:sp>
          <p:nvSpPr>
            <p:cNvPr id="21" name="TextBox 20"/>
            <p:cNvSpPr txBox="1"/>
            <p:nvPr/>
          </p:nvSpPr>
          <p:spPr>
            <a:xfrm>
              <a:off x="4585671" y="530416"/>
              <a:ext cx="473912" cy="1092607"/>
            </a:xfrm>
            <a:prstGeom prst="rect">
              <a:avLst/>
            </a:prstGeom>
            <a:noFill/>
          </p:spPr>
          <p:txBody>
            <a:bodyPr wrap="none" rtlCol="0">
              <a:spAutoFit/>
            </a:bodyPr>
            <a:lstStyle/>
            <a:p>
              <a:r>
                <a:rPr lang="en-US" sz="6500" dirty="0" smtClean="0">
                  <a:solidFill>
                    <a:schemeClr val="tx1">
                      <a:lumMod val="65000"/>
                      <a:lumOff val="35000"/>
                    </a:schemeClr>
                  </a:solidFill>
                  <a:latin typeface="FrnkGothITC Bk BT"/>
                  <a:cs typeface="FrnkGothITC Bk BT"/>
                </a:rPr>
                <a:t>-</a:t>
              </a:r>
              <a:r>
                <a:rPr lang="en-US" sz="6500" dirty="0" smtClean="0">
                  <a:solidFill>
                    <a:schemeClr val="tx1">
                      <a:lumMod val="75000"/>
                      <a:lumOff val="25000"/>
                    </a:schemeClr>
                  </a:solidFill>
                  <a:latin typeface="FrnkGothITC Bk BT"/>
                  <a:cs typeface="FrnkGothITC Bk BT"/>
                </a:rPr>
                <a:t> </a:t>
              </a:r>
              <a:endParaRPr lang="en-US" sz="6500" dirty="0">
                <a:solidFill>
                  <a:schemeClr val="tx1">
                    <a:lumMod val="75000"/>
                    <a:lumOff val="25000"/>
                  </a:schemeClr>
                </a:solidFill>
                <a:latin typeface="FrnkGothITC Bk BT"/>
                <a:cs typeface="FrnkGothITC Bk BT"/>
              </a:endParaRPr>
            </a:p>
          </p:txBody>
        </p:sp>
        <p:sp>
          <p:nvSpPr>
            <p:cNvPr id="22" name="TextBox 21"/>
            <p:cNvSpPr txBox="1"/>
            <p:nvPr/>
          </p:nvSpPr>
          <p:spPr>
            <a:xfrm>
              <a:off x="3123724" y="973400"/>
              <a:ext cx="5440656" cy="784830"/>
            </a:xfrm>
            <a:prstGeom prst="rect">
              <a:avLst/>
            </a:prstGeom>
            <a:noFill/>
          </p:spPr>
          <p:txBody>
            <a:bodyPr wrap="square" rtlCol="0">
              <a:spAutoFit/>
            </a:bodyPr>
            <a:lstStyle/>
            <a:p>
              <a:r>
                <a:rPr lang="en-US" sz="4500" b="1" dirty="0" smtClean="0">
                  <a:solidFill>
                    <a:schemeClr val="tx1">
                      <a:lumMod val="65000"/>
                      <a:lumOff val="35000"/>
                    </a:schemeClr>
                  </a:solidFill>
                  <a:latin typeface="FrnkGothITC Bk BT"/>
                  <a:cs typeface="Arial" panose="020B0604020202020204" pitchFamily="34" charset="0"/>
                </a:rPr>
                <a:t>Control  </a:t>
              </a:r>
              <a:r>
                <a:rPr lang="en-US" sz="2800" b="1" dirty="0" smtClean="0">
                  <a:solidFill>
                    <a:schemeClr val="tx1">
                      <a:lumMod val="65000"/>
                      <a:lumOff val="35000"/>
                    </a:schemeClr>
                  </a:solidFill>
                  <a:latin typeface="FrnkGothITC Bk BT"/>
                  <a:cs typeface="Arial" panose="020B0604020202020204" pitchFamily="34" charset="0"/>
                </a:rPr>
                <a:t>INSTANT MIX</a:t>
              </a:r>
              <a:endParaRPr lang="en-US" dirty="0"/>
            </a:p>
          </p:txBody>
        </p:sp>
      </p:grpSp>
    </p:spTree>
    <p:extLst>
      <p:ext uri="{BB962C8B-B14F-4D97-AF65-F5344CB8AC3E}">
        <p14:creationId xmlns:p14="http://schemas.microsoft.com/office/powerpoint/2010/main" val="227494742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65447" y="4165702"/>
            <a:ext cx="4073638" cy="2301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715816" y="1717274"/>
            <a:ext cx="8077202" cy="4678363"/>
          </a:xfrm>
        </p:spPr>
        <p:txBody>
          <a:bodyPr>
            <a:normAutofit/>
          </a:bodyPr>
          <a:lstStyle/>
          <a:p>
            <a:pPr>
              <a:spcBef>
                <a:spcPts val="0"/>
              </a:spcBef>
            </a:pPr>
            <a:r>
              <a:rPr lang="en-US" sz="2800" dirty="0" smtClean="0">
                <a:solidFill>
                  <a:schemeClr val="tx1">
                    <a:lumMod val="65000"/>
                    <a:lumOff val="35000"/>
                  </a:schemeClr>
                </a:solidFill>
                <a:latin typeface="Franklin Gothic Book" panose="020B0503020102020204" pitchFamily="34" charset="0"/>
              </a:rPr>
              <a:t>Already includes healthy fats and fiber</a:t>
            </a:r>
          </a:p>
          <a:p>
            <a:pPr>
              <a:spcBef>
                <a:spcPts val="0"/>
              </a:spcBef>
            </a:pPr>
            <a:r>
              <a:rPr lang="en-US" sz="2800" dirty="0" smtClean="0">
                <a:solidFill>
                  <a:schemeClr val="tx1">
                    <a:lumMod val="65000"/>
                    <a:lumOff val="35000"/>
                  </a:schemeClr>
                </a:solidFill>
                <a:latin typeface="Franklin Gothic Book" panose="020B0503020102020204" pitchFamily="34" charset="0"/>
              </a:rPr>
              <a:t>Delicious, all-natural flavors:</a:t>
            </a:r>
          </a:p>
          <a:p>
            <a:pPr lvl="1">
              <a:spcBef>
                <a:spcPts val="0"/>
              </a:spcBef>
            </a:pPr>
            <a:r>
              <a:rPr lang="en-US" dirty="0" smtClean="0">
                <a:solidFill>
                  <a:schemeClr val="tx1">
                    <a:lumMod val="65000"/>
                    <a:lumOff val="35000"/>
                  </a:schemeClr>
                </a:solidFill>
                <a:latin typeface="Franklin Gothic Book" panose="020B0503020102020204" pitchFamily="34" charset="0"/>
              </a:rPr>
              <a:t>Apple-cinnamon, Apricot, Lemon</a:t>
            </a:r>
          </a:p>
          <a:p>
            <a:pPr marL="0" indent="0">
              <a:spcBef>
                <a:spcPts val="0"/>
              </a:spcBef>
              <a:buNone/>
            </a:pPr>
            <a:r>
              <a:rPr lang="en-US" sz="2800" dirty="0" smtClean="0">
                <a:solidFill>
                  <a:srgbClr val="8673A4"/>
                </a:solidFill>
                <a:latin typeface="Franklin Gothic Book" panose="020B0503020102020204" pitchFamily="34" charset="0"/>
              </a:rPr>
              <a:t>Directions:</a:t>
            </a:r>
          </a:p>
          <a:p>
            <a:pPr>
              <a:spcBef>
                <a:spcPts val="0"/>
              </a:spcBef>
            </a:pPr>
            <a:r>
              <a:rPr lang="en-US" sz="2800" dirty="0" smtClean="0">
                <a:solidFill>
                  <a:schemeClr val="tx1">
                    <a:lumMod val="65000"/>
                    <a:lumOff val="35000"/>
                  </a:schemeClr>
                </a:solidFill>
                <a:latin typeface="Franklin Gothic Book" panose="020B0503020102020204" pitchFamily="34" charset="0"/>
              </a:rPr>
              <a:t>As mid-morning or mid-afternoon snack</a:t>
            </a:r>
          </a:p>
        </p:txBody>
      </p:sp>
      <p:grpSp>
        <p:nvGrpSpPr>
          <p:cNvPr id="2" name="Group 1"/>
          <p:cNvGrpSpPr/>
          <p:nvPr/>
        </p:nvGrpSpPr>
        <p:grpSpPr>
          <a:xfrm>
            <a:off x="1640442" y="546712"/>
            <a:ext cx="5892315" cy="1194131"/>
            <a:chOff x="1601957" y="546712"/>
            <a:chExt cx="5892315" cy="1194131"/>
          </a:xfrm>
        </p:grpSpPr>
        <p:pic>
          <p:nvPicPr>
            <p:cNvPr id="11" name="Picture 10"/>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01957" y="1027263"/>
              <a:ext cx="2042025" cy="578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5716701" y="1021181"/>
              <a:ext cx="471724" cy="323165"/>
            </a:xfrm>
            <a:prstGeom prst="rect">
              <a:avLst/>
            </a:prstGeom>
            <a:noFill/>
          </p:spPr>
          <p:txBody>
            <a:bodyPr wrap="square" rtlCol="0">
              <a:spAutoFit/>
            </a:bodyPr>
            <a:lstStyle/>
            <a:p>
              <a:r>
                <a:rPr lang="en-US" sz="1500" dirty="0" smtClean="0">
                  <a:solidFill>
                    <a:schemeClr val="tx1">
                      <a:lumMod val="65000"/>
                      <a:lumOff val="35000"/>
                    </a:schemeClr>
                  </a:solidFill>
                  <a:latin typeface="Franklin Gothic Book" panose="020B0503020102020204" pitchFamily="34" charset="0"/>
                </a:rPr>
                <a:t>™</a:t>
              </a:r>
              <a:endParaRPr lang="en-US" sz="1500" dirty="0">
                <a:solidFill>
                  <a:schemeClr val="tx1">
                    <a:lumMod val="65000"/>
                    <a:lumOff val="35000"/>
                  </a:schemeClr>
                </a:solidFill>
                <a:latin typeface="Franklin Gothic Book" panose="020B0503020102020204" pitchFamily="34" charset="0"/>
              </a:endParaRPr>
            </a:p>
          </p:txBody>
        </p:sp>
        <p:sp>
          <p:nvSpPr>
            <p:cNvPr id="15" name="TextBox 14"/>
            <p:cNvSpPr txBox="1"/>
            <p:nvPr/>
          </p:nvSpPr>
          <p:spPr>
            <a:xfrm>
              <a:off x="5096546" y="546712"/>
              <a:ext cx="473912" cy="1092607"/>
            </a:xfrm>
            <a:prstGeom prst="rect">
              <a:avLst/>
            </a:prstGeom>
            <a:noFill/>
          </p:spPr>
          <p:txBody>
            <a:bodyPr wrap="none" rtlCol="0">
              <a:spAutoFit/>
            </a:bodyPr>
            <a:lstStyle/>
            <a:p>
              <a:r>
                <a:rPr lang="en-US" sz="6500" dirty="0" smtClean="0">
                  <a:solidFill>
                    <a:schemeClr val="tx1">
                      <a:lumMod val="65000"/>
                      <a:lumOff val="35000"/>
                    </a:schemeClr>
                  </a:solidFill>
                  <a:latin typeface="FrnkGothITC Bk BT"/>
                  <a:cs typeface="FrnkGothITC Bk BT"/>
                </a:rPr>
                <a:t>-</a:t>
              </a:r>
              <a:r>
                <a:rPr lang="en-US" sz="6500" dirty="0" smtClean="0">
                  <a:solidFill>
                    <a:schemeClr val="tx1">
                      <a:lumMod val="75000"/>
                      <a:lumOff val="25000"/>
                    </a:schemeClr>
                  </a:solidFill>
                  <a:latin typeface="FrnkGothITC Bk BT"/>
                  <a:cs typeface="FrnkGothITC Bk BT"/>
                </a:rPr>
                <a:t> </a:t>
              </a:r>
              <a:endParaRPr lang="en-US" sz="6500" dirty="0">
                <a:solidFill>
                  <a:schemeClr val="tx1">
                    <a:lumMod val="75000"/>
                    <a:lumOff val="25000"/>
                  </a:schemeClr>
                </a:solidFill>
                <a:latin typeface="FrnkGothITC Bk BT"/>
                <a:cs typeface="FrnkGothITC Bk BT"/>
              </a:endParaRPr>
            </a:p>
          </p:txBody>
        </p:sp>
        <p:sp>
          <p:nvSpPr>
            <p:cNvPr id="16" name="TextBox 15"/>
            <p:cNvSpPr txBox="1"/>
            <p:nvPr/>
          </p:nvSpPr>
          <p:spPr>
            <a:xfrm>
              <a:off x="3646644" y="956013"/>
              <a:ext cx="3847628" cy="784830"/>
            </a:xfrm>
            <a:prstGeom prst="rect">
              <a:avLst/>
            </a:prstGeom>
            <a:noFill/>
          </p:spPr>
          <p:txBody>
            <a:bodyPr wrap="square" rtlCol="0">
              <a:spAutoFit/>
            </a:bodyPr>
            <a:lstStyle/>
            <a:p>
              <a:r>
                <a:rPr lang="en-US" sz="4500" b="1" dirty="0" smtClean="0">
                  <a:solidFill>
                    <a:schemeClr val="tx1">
                      <a:lumMod val="65000"/>
                      <a:lumOff val="35000"/>
                    </a:schemeClr>
                  </a:solidFill>
                  <a:latin typeface="FrnkGothITC Bk BT"/>
                  <a:cs typeface="Arial" panose="020B0604020202020204" pitchFamily="34" charset="0"/>
                </a:rPr>
                <a:t>Control  </a:t>
              </a:r>
              <a:r>
                <a:rPr lang="en-US" sz="2800" b="1" dirty="0" smtClean="0">
                  <a:solidFill>
                    <a:schemeClr val="tx1">
                      <a:lumMod val="65000"/>
                      <a:lumOff val="35000"/>
                    </a:schemeClr>
                  </a:solidFill>
                  <a:latin typeface="FrnkGothITC Bk BT"/>
                  <a:cs typeface="Arial" panose="020B0604020202020204" pitchFamily="34" charset="0"/>
                </a:rPr>
                <a:t>BAR</a:t>
              </a:r>
              <a:endParaRPr lang="en-US" sz="2800" dirty="0"/>
            </a:p>
          </p:txBody>
        </p:sp>
      </p:grpSp>
    </p:spTree>
    <p:extLst>
      <p:ext uri="{BB962C8B-B14F-4D97-AF65-F5344CB8AC3E}">
        <p14:creationId xmlns:p14="http://schemas.microsoft.com/office/powerpoint/2010/main" val="388191723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rimShake.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19800" y="2870180"/>
            <a:ext cx="2761578" cy="3520460"/>
          </a:xfrm>
          <a:prstGeom prst="rect">
            <a:avLst/>
          </a:prstGeom>
        </p:spPr>
      </p:pic>
      <p:pic>
        <p:nvPicPr>
          <p:cNvPr id="1026"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571376" y="3784581"/>
            <a:ext cx="3143624" cy="233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5030491">
            <a:off x="114557" y="3945182"/>
            <a:ext cx="2596985" cy="1782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0" name="Prostokąt 1"/>
          <p:cNvSpPr>
            <a:spLocks noChangeArrowheads="1"/>
          </p:cNvSpPr>
          <p:nvPr/>
        </p:nvSpPr>
        <p:spPr bwMode="auto">
          <a:xfrm>
            <a:off x="914400" y="1904333"/>
            <a:ext cx="7376720" cy="1200329"/>
          </a:xfrm>
          <a:prstGeom prst="rect">
            <a:avLst/>
          </a:prstGeom>
          <a:noFill/>
          <a:ln w="9525">
            <a:noFill/>
            <a:miter lim="800000"/>
            <a:headEnd/>
            <a:tailEnd/>
          </a:ln>
        </p:spPr>
        <p:txBody>
          <a:bodyPr wrap="square">
            <a:spAutoFit/>
          </a:bodyPr>
          <a:lstStyle/>
          <a:p>
            <a:pPr algn="ctr">
              <a:spcBef>
                <a:spcPts val="1200"/>
              </a:spcBef>
            </a:pPr>
            <a:r>
              <a:rPr kumimoji="0" lang="en-US" sz="3600" dirty="0" smtClean="0">
                <a:solidFill>
                  <a:schemeClr val="tx1">
                    <a:lumMod val="65000"/>
                    <a:lumOff val="35000"/>
                  </a:schemeClr>
                </a:solidFill>
                <a:latin typeface="Franklin Gothic Medium"/>
                <a:cs typeface="Franklin Gothic Medium"/>
              </a:rPr>
              <a:t>All-natural appetite-suppressing weight loss products*</a:t>
            </a:r>
            <a:endParaRPr kumimoji="0" lang="pl-PL" sz="3600" dirty="0">
              <a:solidFill>
                <a:schemeClr val="tx1">
                  <a:lumMod val="65000"/>
                  <a:lumOff val="35000"/>
                </a:schemeClr>
              </a:solidFill>
              <a:latin typeface="Franklin Gothic Medium"/>
              <a:cs typeface="Franklin Gothic Medium"/>
            </a:endParaRPr>
          </a:p>
        </p:txBody>
      </p:sp>
      <p:sp>
        <p:nvSpPr>
          <p:cNvPr id="11" name="TextBox 10"/>
          <p:cNvSpPr txBox="1"/>
          <p:nvPr/>
        </p:nvSpPr>
        <p:spPr>
          <a:xfrm>
            <a:off x="533401" y="6121752"/>
            <a:ext cx="5064759" cy="461665"/>
          </a:xfrm>
          <a:prstGeom prst="rect">
            <a:avLst/>
          </a:prstGeom>
          <a:noFill/>
          <a:ln w="3175">
            <a:solidFill>
              <a:schemeClr val="tx1">
                <a:lumMod val="65000"/>
                <a:lumOff val="35000"/>
              </a:schemeClr>
            </a:solidFill>
          </a:ln>
          <a:effectLst/>
        </p:spPr>
        <p:txBody>
          <a:bodyPr wrap="square" rtlCol="0">
            <a:spAutoFit/>
          </a:bodyPr>
          <a:lstStyle/>
          <a:p>
            <a:r>
              <a:rPr lang="en-US" sz="1200" dirty="0" smtClean="0">
                <a:solidFill>
                  <a:schemeClr val="tx1">
                    <a:lumMod val="65000"/>
                    <a:lumOff val="35000"/>
                  </a:schemeClr>
                </a:solidFill>
                <a:latin typeface="Arial Narrow" panose="020B0606020202030204" pitchFamily="34" charset="0"/>
              </a:rPr>
              <a:t>*These statements have </a:t>
            </a:r>
            <a:r>
              <a:rPr lang="en-US" sz="1200" dirty="0">
                <a:solidFill>
                  <a:schemeClr val="tx1">
                    <a:lumMod val="65000"/>
                    <a:lumOff val="35000"/>
                  </a:schemeClr>
                </a:solidFill>
                <a:latin typeface="Arial Narrow" panose="020B0606020202030204" pitchFamily="34" charset="0"/>
              </a:rPr>
              <a:t>not been evaluated by the FDA. This product is not intended to diagnose, treat, cure, or prevent any disease</a:t>
            </a:r>
          </a:p>
        </p:txBody>
      </p:sp>
      <p:pic>
        <p:nvPicPr>
          <p:cNvPr id="12" name="Picture 1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740380" y="961559"/>
            <a:ext cx="2945907" cy="834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7344058" y="894324"/>
            <a:ext cx="471724" cy="323165"/>
          </a:xfrm>
          <a:prstGeom prst="rect">
            <a:avLst/>
          </a:prstGeom>
          <a:noFill/>
        </p:spPr>
        <p:txBody>
          <a:bodyPr wrap="square" rtlCol="0">
            <a:spAutoFit/>
          </a:bodyPr>
          <a:lstStyle/>
          <a:p>
            <a:r>
              <a:rPr lang="en-US" sz="1500" dirty="0" smtClean="0">
                <a:solidFill>
                  <a:schemeClr val="bg1">
                    <a:lumMod val="50000"/>
                  </a:schemeClr>
                </a:solidFill>
                <a:latin typeface="Franklin Gothic Book" panose="020B0503020102020204" pitchFamily="34" charset="0"/>
              </a:rPr>
              <a:t>™</a:t>
            </a:r>
            <a:endParaRPr lang="en-US" sz="1500" dirty="0">
              <a:solidFill>
                <a:schemeClr val="bg1">
                  <a:lumMod val="50000"/>
                </a:schemeClr>
              </a:solidFill>
              <a:latin typeface="Franklin Gothic Book" panose="020B0503020102020204" pitchFamily="34" charset="0"/>
            </a:endParaRPr>
          </a:p>
        </p:txBody>
      </p:sp>
      <p:sp>
        <p:nvSpPr>
          <p:cNvPr id="14" name="TextBox 13"/>
          <p:cNvSpPr txBox="1"/>
          <p:nvPr/>
        </p:nvSpPr>
        <p:spPr>
          <a:xfrm>
            <a:off x="6560468" y="267568"/>
            <a:ext cx="540661" cy="1323439"/>
          </a:xfrm>
          <a:prstGeom prst="rect">
            <a:avLst/>
          </a:prstGeom>
          <a:noFill/>
        </p:spPr>
        <p:txBody>
          <a:bodyPr wrap="none" rtlCol="0">
            <a:spAutoFit/>
          </a:bodyPr>
          <a:lstStyle/>
          <a:p>
            <a:r>
              <a:rPr lang="en-US" sz="8000" dirty="0" smtClean="0">
                <a:solidFill>
                  <a:schemeClr val="tx1">
                    <a:lumMod val="65000"/>
                    <a:lumOff val="35000"/>
                  </a:schemeClr>
                </a:solidFill>
                <a:latin typeface="FrnkGothITC Bk BT"/>
                <a:cs typeface="FrnkGothITC Bk BT"/>
              </a:rPr>
              <a:t>-</a:t>
            </a:r>
            <a:r>
              <a:rPr lang="en-US" sz="6000" dirty="0" smtClean="0">
                <a:solidFill>
                  <a:schemeClr val="tx1">
                    <a:lumMod val="75000"/>
                    <a:lumOff val="25000"/>
                  </a:schemeClr>
                </a:solidFill>
                <a:latin typeface="FrnkGothITC Bk BT"/>
                <a:cs typeface="FrnkGothITC Bk BT"/>
              </a:rPr>
              <a:t> </a:t>
            </a:r>
            <a:endParaRPr lang="en-US" sz="6000" dirty="0">
              <a:solidFill>
                <a:schemeClr val="tx1">
                  <a:lumMod val="75000"/>
                  <a:lumOff val="25000"/>
                </a:schemeClr>
              </a:solidFill>
              <a:latin typeface="FrnkGothITC Bk BT"/>
              <a:cs typeface="FrnkGothITC Bk BT"/>
            </a:endParaRPr>
          </a:p>
        </p:txBody>
      </p:sp>
      <p:sp>
        <p:nvSpPr>
          <p:cNvPr id="18" name="TextBox 17"/>
          <p:cNvSpPr txBox="1"/>
          <p:nvPr/>
        </p:nvSpPr>
        <p:spPr>
          <a:xfrm>
            <a:off x="4686287" y="767324"/>
            <a:ext cx="3035313" cy="1292662"/>
          </a:xfrm>
          <a:prstGeom prst="rect">
            <a:avLst/>
          </a:prstGeom>
          <a:noFill/>
        </p:spPr>
        <p:txBody>
          <a:bodyPr wrap="square" rtlCol="0">
            <a:spAutoFit/>
          </a:bodyPr>
          <a:lstStyle/>
          <a:p>
            <a:r>
              <a:rPr lang="en-US" sz="6000" b="1" dirty="0">
                <a:solidFill>
                  <a:schemeClr val="tx1">
                    <a:lumMod val="65000"/>
                    <a:lumOff val="35000"/>
                  </a:schemeClr>
                </a:solidFill>
                <a:latin typeface="FrnkGothITC Bk BT"/>
                <a:cs typeface="Arial" panose="020B0604020202020204" pitchFamily="34" charset="0"/>
              </a:rPr>
              <a:t>control</a:t>
            </a:r>
          </a:p>
          <a:p>
            <a:endParaRPr lang="en-US" dirty="0"/>
          </a:p>
        </p:txBody>
      </p:sp>
    </p:spTree>
    <p:extLst>
      <p:ext uri="{BB962C8B-B14F-4D97-AF65-F5344CB8AC3E}">
        <p14:creationId xmlns:p14="http://schemas.microsoft.com/office/powerpoint/2010/main" val="160388084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181</TotalTime>
  <Words>1986</Words>
  <Application>Microsoft Macintosh PowerPoint</Application>
  <PresentationFormat>On-screen Show (4:3)</PresentationFormat>
  <Paragraphs>154</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Eight Clinical Studies</vt:lpstr>
      <vt:lpstr>Eight Clinical Studies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Restores the natural way to control appetite* ☺ Sustained, delayed action</vt:lpstr>
      <vt:lpstr>PowerPoint Presentation</vt:lpstr>
      <vt:lpstr>PowerPoint Presentation</vt:lpstr>
      <vt:lpstr>PowerPoint Presentation</vt:lpstr>
      <vt:lpstr>PowerPoint Presentation</vt:lpstr>
    </vt:vector>
  </TitlesOfParts>
  <Manager/>
  <Company>doTERRA International LLC.</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dōTERRA-Corp</dc:creator>
  <cp:keywords/>
  <dc:description/>
  <cp:lastModifiedBy>dōTERRA-Corp</cp:lastModifiedBy>
  <cp:revision>26</cp:revision>
  <dcterms:created xsi:type="dcterms:W3CDTF">2014-06-17T21:56:58Z</dcterms:created>
  <dcterms:modified xsi:type="dcterms:W3CDTF">2015-10-01T16:25:37Z</dcterms:modified>
  <cp:category/>
</cp:coreProperties>
</file>